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14600"/>
            <a:ext cx="12191695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017" y="2514600"/>
            <a:ext cx="0" cy="4343400"/>
          </a:xfrm>
          <a:prstGeom prst="line">
            <a:avLst/>
          </a:prstGeom>
          <a:noFill/>
          <a:ln w="9525">
            <a:solidFill>
              <a:srgbClr val="FFFF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6858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SPOTZER DIGITAL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09728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Growth</a:t>
            </a:r>
            <a:endParaRPr lang="en-US" sz="5200" dirty="0"/>
          </a:p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Strategy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685800" y="6080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Louisa Zhang — Go-to-Market &amp; Growth Strategy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667951" y="608076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774375" y="608076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774375" y="608076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Deliverables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868680" y="2148840"/>
            <a:ext cx="5669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engagement produces, mapped back to each task.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680960" y="14173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138160" y="141732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Integration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138160" y="170992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possible AI integrations to help automate processes and sell direct to customers.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7680960" y="2468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138160" y="246888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Trend Analysis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138160" y="276148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Modelling for current market behaviour and future market landscape.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7680960" y="35204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138160" y="352044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STP Analysis Outcome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138160" y="381304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profile for each region.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7680960" y="457200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138160" y="457200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Suggestion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138160" y="486460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Interested segments per country, competitive landscape analysis, and curated bundle offerings.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514600"/>
            <a:ext cx="12191695" cy="0"/>
          </a:xfrm>
          <a:prstGeom prst="line">
            <a:avLst/>
          </a:prstGeom>
          <a:noFill/>
          <a:ln w="9525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017" y="2514600"/>
            <a:ext cx="0" cy="4343400"/>
          </a:xfrm>
          <a:prstGeom prst="line">
            <a:avLst/>
          </a:prstGeom>
          <a:noFill/>
          <a:ln w="9525">
            <a:solidFill>
              <a:srgbClr val="FFFFF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09728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685800" y="6080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Louisa Zhang — Go-to-Market &amp; Growth Strategy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67951" y="608076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774375" y="608076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774375" y="608076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Tasks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868680" y="2148840"/>
            <a:ext cx="56692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priority workstreams to unlock Spotzer's next phase of growth — from launch, to scale, to AI-driven automation.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680960" y="1417320"/>
            <a:ext cx="40992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report covers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680960" y="1920240"/>
            <a:ext cx="4099255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 Market Launch</a:t>
            </a:r>
            <a:endParaRPr lang="en-US" sz="1400" dirty="0"/>
          </a:p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Scalable Growth Strategies</a:t>
            </a:r>
            <a:endParaRPr lang="en-US" sz="1400" dirty="0"/>
          </a:p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Integrations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Operating</a:t>
            </a:r>
            <a:endParaRPr lang="en-US" sz="3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Model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868680" y="2514600"/>
            <a:ext cx="5669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value flows from Spotzer through partners to the end client — and where AI-driven bundles open a direct path to 10x revenue growth.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680960" y="1920240"/>
            <a:ext cx="1188720" cy="685800"/>
          </a:xfrm>
          <a:prstGeom prst="roundRect">
            <a:avLst>
              <a:gd name="adj" fmla="val 13333"/>
            </a:avLst>
          </a:prstGeom>
          <a:ln w="15875">
            <a:solidFill>
              <a:srgbClr val="3FCB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0" y="1920240"/>
            <a:ext cx="1188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Spotzer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869680" y="2263140"/>
            <a:ext cx="246888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9116568" y="1920240"/>
            <a:ext cx="1188720" cy="685800"/>
          </a:xfrm>
          <a:prstGeom prst="roundRect">
            <a:avLst>
              <a:gd name="adj" fmla="val 13333"/>
            </a:avLst>
          </a:prstGeom>
          <a:ln w="15875">
            <a:solidFill>
              <a:srgbClr val="B9B9B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16568" y="1920240"/>
            <a:ext cx="1188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0305288" y="2263140"/>
            <a:ext cx="246888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10552176" y="1920240"/>
            <a:ext cx="1188720" cy="685800"/>
          </a:xfrm>
          <a:prstGeom prst="roundRect">
            <a:avLst>
              <a:gd name="adj" fmla="val 13333"/>
            </a:avLst>
          </a:prstGeom>
          <a:ln w="15875">
            <a:solidFill>
              <a:srgbClr val="3FCBA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552176" y="1920240"/>
            <a:ext cx="1188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Client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9116568" y="3154680"/>
            <a:ext cx="1188720" cy="685800"/>
          </a:xfrm>
          <a:prstGeom prst="roundRect">
            <a:avLst>
              <a:gd name="adj" fmla="val 13333"/>
            </a:avLst>
          </a:prstGeom>
          <a:ln w="15875">
            <a:solidFill>
              <a:srgbClr val="3FCBA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16568" y="3154680"/>
            <a:ext cx="1188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Direct to</a:t>
            </a:r>
            <a:endParaRPr lang="en-US" sz="100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275320" y="2606040"/>
            <a:ext cx="0" cy="548640"/>
          </a:xfrm>
          <a:prstGeom prst="line">
            <a:avLst/>
          </a:prstGeom>
          <a:noFill/>
          <a:ln w="12700">
            <a:solidFill>
              <a:srgbClr val="B9B9B9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10305288" y="3497580"/>
            <a:ext cx="841248" cy="-89154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7680960" y="4114800"/>
            <a:ext cx="40992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000" i="1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Bundles + AI-driven integrations on Platform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9136228" y="4617720"/>
            <a:ext cx="1188720" cy="1188720"/>
          </a:xfrm>
          <a:prstGeom prst="ellipse">
            <a:avLst/>
          </a:prstGeom>
          <a:solidFill>
            <a:srgbClr val="262626"/>
          </a:solidFill>
          <a:ln w="12700">
            <a:solidFill>
              <a:srgbClr val="3FCBA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36228" y="4754880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10X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9136228" y="521208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growth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Five</a:t>
            </a:r>
            <a:endParaRPr lang="en-US" sz="3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Steps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868680" y="2514600"/>
            <a:ext cx="5669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process behind every market recommendation in this report — from raw research to a validated product suggestion.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680960" y="150876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138160" y="150876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Market Research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680960" y="205740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138160" y="205740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Gathering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680960" y="260604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138160" y="260604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Modelling Market Trend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680960" y="31546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138160" y="315468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Opportunity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680960" y="37033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05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138160" y="370332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Suggestion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685800"/>
            <a:ext cx="6035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01 — MARKET ANALYSIS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Mass Market</a:t>
            </a:r>
            <a:endParaRPr lang="en-US" sz="2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Launch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6035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the market look like?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862072"/>
            <a:ext cx="6035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—"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market research (qualitative analysis)</a:t>
            </a:r>
            <a:endParaRPr lang="en-US" sz="1100" dirty="0"/>
          </a:p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—"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visualisation (quantitative analysis)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68680" y="4005072"/>
            <a:ext cx="6035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the market evolve?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68680" y="4352544"/>
            <a:ext cx="6035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—"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Modelling for gap in market → interpretation</a:t>
            </a:r>
            <a:endParaRPr lang="en-US" sz="1100" dirty="0"/>
          </a:p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—"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Regression model to analyse market segments/channels vs. revenue</a:t>
            </a:r>
            <a:endParaRPr lang="en-US" sz="1100" dirty="0"/>
          </a:p>
          <a:p>
            <a:pPr marL="342900" indent="-342900">
              <a:lnSpc>
                <a:spcPct val="125000"/>
              </a:lnSpc>
              <a:spcAft>
                <a:spcPts val="400"/>
              </a:spcAft>
              <a:buSzPct val="100000"/>
              <a:buChar char="—"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Forecasting model using company data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1" name="Text 9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680960" y="2834640"/>
            <a:ext cx="409925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Regression and forecasting models translate raw market data into a defensible entry strategy.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685800"/>
            <a:ext cx="6035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01 — STP MODEL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Mass Market</a:t>
            </a:r>
            <a:endParaRPr lang="en-US" sz="2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Launch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5852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Using the STP (segmentation, targeting, positioning) model to analyse the broad EU and AU regions.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338328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Targeting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377440" y="338328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looking for efficiency and expertise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68680" y="3931920"/>
            <a:ext cx="1828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377440" y="393192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68680" y="4572000"/>
            <a:ext cx="5577840" cy="0"/>
          </a:xfrm>
          <a:prstGeom prst="line">
            <a:avLst/>
          </a:prstGeom>
          <a:noFill/>
          <a:ln w="9525">
            <a:solidFill>
              <a:srgbClr val="E2E2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4754880"/>
            <a:ext cx="5577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suggestion based on the insights.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4" name="Text 12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680960" y="1417320"/>
            <a:ext cx="40992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Segmentation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680960" y="1920240"/>
            <a:ext cx="4099255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Business Services</a:t>
            </a:r>
            <a:endParaRPr lang="en-US" sz="1350" dirty="0"/>
          </a:p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and Services</a:t>
            </a:r>
            <a:endParaRPr lang="en-US" sz="1350" dirty="0"/>
          </a:p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and Beauty</a:t>
            </a:r>
            <a:endParaRPr lang="en-US" sz="1350" dirty="0"/>
          </a:p>
          <a:p>
            <a:pPr marL="177800" indent="-1778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Hospitality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685800"/>
            <a:ext cx="6035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01 — PRODUCT SUGGESTION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Mass Market</a:t>
            </a:r>
            <a:endParaRPr lang="en-US" sz="2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Launch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5852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Turning market insight into a product suggestion for each region, in three steps.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680960" y="150876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138160" y="150876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interested segments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138160" y="180136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each country, based on previous research. Different approaches apply per country, considering culture and other differences.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680960" y="256032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138160" y="256032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 the competitive landscape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8138160" y="285292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 unique selling proposition, sold direct to market.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680960" y="3611880"/>
            <a:ext cx="457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03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138160" y="3611880"/>
            <a:ext cx="3642055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Curate bundle offerings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138160" y="3904488"/>
            <a:ext cx="36420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 to each region.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685800"/>
            <a:ext cx="6035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02 — SCALABLE GROWTH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Growth</a:t>
            </a:r>
            <a:endParaRPr lang="en-US" sz="2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28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Strategies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68680" y="2560320"/>
            <a:ext cx="5852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Previous work → revenue-increasing solutions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58521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5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b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 Market Launch</a:t>
            </a:r>
            <a:endParaRPr lang="en-US" sz="1150" dirty="0"/>
          </a:p>
          <a:p>
            <a:pPr marL="228600" indent="-228600">
              <a:lnSpc>
                <a:spcPct val="125000"/>
              </a:lnSpc>
              <a:spcAft>
                <a:spcPts val="1000"/>
              </a:spcAft>
              <a:buSzPct val="100000"/>
              <a:buChar char="—"/>
            </a:pPr>
            <a:r>
              <a:rPr lang="en-US" sz="11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Increase vendor &amp; customer numbers</a:t>
            </a:r>
            <a:endParaRPr lang="en-US" sz="1150" dirty="0"/>
          </a:p>
          <a:p>
            <a:pPr marL="342900" indent="-342900">
              <a:lnSpc>
                <a:spcPct val="125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b="1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Analysis &amp; Bundle Offerings</a:t>
            </a:r>
            <a:endParaRPr lang="en-US" sz="1150" dirty="0"/>
          </a:p>
          <a:p>
            <a:pPr marL="228600" indent="-228600">
              <a:lnSpc>
                <a:spcPct val="125000"/>
              </a:lnSpc>
              <a:buSzPct val="100000"/>
              <a:buChar char="—"/>
            </a:pPr>
            <a:r>
              <a:rPr lang="en-US" sz="11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Boost high-profit services, cut low-profit / high-maintenance ones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9" name="Text 7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680960" y="1417320"/>
            <a:ext cx="40992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680960" y="1874520"/>
            <a:ext cx="409925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10x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7680960" y="2788920"/>
            <a:ext cx="40992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&amp; revenue growth target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680960" y="3429000"/>
            <a:ext cx="4099255" cy="0"/>
          </a:xfrm>
          <a:prstGeom prst="line">
            <a:avLst/>
          </a:prstGeom>
          <a:noFill/>
          <a:ln w="9525">
            <a:solidFill>
              <a:srgbClr val="3A3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80960" y="3611880"/>
            <a:ext cx="409925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1,500 → 5,000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7680960" y="4206240"/>
            <a:ext cx="40992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 volume target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-1417320" y="324612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Strategy</a:t>
            </a:r>
            <a:endParaRPr lang="en-US" sz="1100" dirty="0"/>
          </a:p>
        </p:txBody>
      </p:sp>
      <p:sp>
        <p:nvSpPr>
          <p:cNvPr id="3" name="Shape 1"/>
          <p:cNvSpPr/>
          <p:nvPr/>
        </p:nvSpPr>
        <p:spPr>
          <a:xfrm>
            <a:off x="502920" y="4160520"/>
            <a:ext cx="0" cy="169164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685800"/>
            <a:ext cx="6035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03 — AI STRATEGY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68680" y="1005840"/>
            <a:ext cx="6035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Impact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dirty="0">
                <a:solidFill>
                  <a:srgbClr val="2B2B2B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of AI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5760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Disruptive AI innovation in digital marketing is both an opportunity to leverage and a competitive force to combat — while continuing to drive toward 10x growth.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269480" y="0"/>
            <a:ext cx="492221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9759391" y="457200"/>
            <a:ext cx="10515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Spotzer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10865815" y="457200"/>
            <a:ext cx="868680" cy="310896"/>
          </a:xfrm>
          <a:prstGeom prst="roundRect">
            <a:avLst>
              <a:gd name="adj" fmla="val 17647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10865815" y="45720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digital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680960" y="1691640"/>
            <a:ext cx="1280160" cy="1280160"/>
          </a:xfrm>
          <a:prstGeom prst="ellipse">
            <a:avLst/>
          </a:prstGeom>
          <a:solidFill>
            <a:srgbClr val="262626"/>
          </a:solidFill>
          <a:ln w="12700">
            <a:solidFill>
              <a:srgbClr val="3FCB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80960" y="1984248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FCBA0"/>
                </a:solidFill>
                <a:latin typeface="Futura" pitchFamily="34" charset="0"/>
                <a:ea typeface="Futura" pitchFamily="34" charset="-122"/>
                <a:cs typeface="Futura" pitchFamily="34" charset="-120"/>
              </a:rPr>
              <a:t>10X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680960" y="2441448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9464040" y="1600200"/>
            <a:ext cx="2316175" cy="1463040"/>
          </a:xfrm>
          <a:prstGeom prst="roundRect">
            <a:avLst>
              <a:gd name="adj" fmla="val 5000"/>
            </a:avLst>
          </a:prstGeom>
          <a:ln w="15875">
            <a:solidFill>
              <a:srgbClr val="3FCB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0" y="1600200"/>
            <a:ext cx="204185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Disruptive AI innovations in the digital marketing space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961120" y="2331720"/>
            <a:ext cx="502920" cy="0"/>
          </a:xfrm>
          <a:prstGeom prst="line">
            <a:avLst/>
          </a:prstGeom>
          <a:noFill/>
          <a:ln w="15875">
            <a:solidFill>
              <a:srgbClr val="FFFFFF"/>
            </a:solidFill>
            <a:prstDash val="solid"/>
            <a:headEnd type="triangle"/>
            <a:tailEnd type="triangle"/>
          </a:ln>
        </p:spPr>
      </p:sp>
      <p:sp>
        <p:nvSpPr>
          <p:cNvPr id="17" name="Text 15"/>
          <p:cNvSpPr/>
          <p:nvPr/>
        </p:nvSpPr>
        <p:spPr>
          <a:xfrm>
            <a:off x="7680960" y="3474720"/>
            <a:ext cx="40992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i="1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Leverage the opportunity — combat the disruption.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63550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FCB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2026-07-26T06:32:58Z</dcterms:created>
  <dcterms:modified xsi:type="dcterms:W3CDTF">2026-07-26T06:32:58Z</dcterms:modified>
</cp:coreProperties>
</file>