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Competitors</c:v>
                </c:pt>
              </c:strCache>
            </c:strRef>
          </c:tx>
          <c:spPr>
            <a:solidFill>
              <a:srgbClr val="6E8B92"/>
            </a:solidFill>
            <a:ln>
              <a:noFill/>
            </a:ln>
            <a:effectLst/>
          </c:spPr>
          <c:marker>
            <c:symbol val="circle"/>
            <c:size val="7"/>
            <c:spPr>
              <a:solidFill>
                <a:srgbClr val="6E8B92"/>
              </a:solidFill>
              <a:ln w="9525" cap="flat">
                <a:solidFill>
                  <a:srgbClr val="6E8B92"/>
                </a:solidFill>
                <a:prstDash val="solid"/>
                <a:round/>
              </a:ln>
              <a:effectLst/>
            </c:spPr>
          </c:marker>
          <c:xVal>
            <c:numRef>
              <c:f>Sheet1!$A$2:$A$10</c:f>
              <c:numCache>
                <c:formatCode>General</c:formatCode>
                <c:ptCount val="9"/>
                <c:pt idx="0">
                  <c:v>7.2</c:v>
                </c:pt>
                <c:pt idx="1">
                  <c:v>8.7</c:v>
                </c:pt>
                <c:pt idx="2">
                  <c:v>7.6</c:v>
                </c:pt>
                <c:pt idx="3">
                  <c:v>5.8</c:v>
                </c:pt>
                <c:pt idx="4">
                  <c:v>7.1</c:v>
                </c:pt>
                <c:pt idx="5">
                  <c:v>6.6</c:v>
                </c:pt>
                <c:pt idx="6">
                  <c:v>3.1</c:v>
                </c:pt>
                <c:pt idx="7">
                  <c:v>4.2</c:v>
                </c:pt>
                <c:pt idx="8">
                  <c:v>2.2</c:v>
                </c:pt>
              </c:numCache>
            </c:numRef>
          </c:xVal>
          <c:yVal>
            <c:numRef>
              <c:f>Sheet1!$B$2:$B$10</c:f>
              <c:numCache>
                <c:formatCode>General</c:formatCode>
                <c:ptCount val="9"/>
                <c:pt idx="0">
                  <c:v>9.4</c:v>
                </c:pt>
                <c:pt idx="1">
                  <c:v>9.5</c:v>
                </c:pt>
                <c:pt idx="2">
                  <c:v>8.2</c:v>
                </c:pt>
                <c:pt idx="3">
                  <c:v>5.1</c:v>
                </c:pt>
                <c:pt idx="4">
                  <c:v>4.6</c:v>
                </c:pt>
                <c:pt idx="5">
                  <c:v>2.1</c:v>
                </c:pt>
                <c:pt idx="6">
                  <c:v>3.6</c:v>
                </c:pt>
                <c:pt idx="7">
                  <c:v>2</c:v>
                </c:pt>
                <c:pt idx="8">
                  <c:v>1.2</c:v>
                </c:pt>
              </c:numCache>
            </c:numRef>
          </c:yVal>
          <c:smooth val="0"/>
        </c:ser>
        <c:dLbls>
          <c:numFmt formatCode="General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  <c:max val="10"/>
          <c:min val="0"/>
        </c:scaling>
        <c:delete val="0"/>
        <c:axPos val="b"/>
        <c:majorGridlines>
          <c:spPr>
            <a:ln w="9525" cap="flat">
              <a:solidFill>
                <a:srgbClr val="E5E5E5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000" b="0" i="0" u="none" strike="noStrike">
                    <a:solidFill>
                      <a:srgbClr val="000000"/>
                    </a:solidFill>
                    <a:latin typeface="Arial"/>
                  </a:rPr>
                  <a:t>Quality (Lower → Higher)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CCCCCC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E8B9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  <c:max val="10"/>
          <c:min val="0"/>
        </c:scaling>
        <c:delete val="0"/>
        <c:axPos val="l"/>
        <c:majorGridlines>
          <c:spPr>
            <a:ln w="9525" cap="flat">
              <a:solidFill>
                <a:srgbClr val="E5E5E5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000" b="0" i="0" u="none" strike="noStrike">
                    <a:solidFill>
                      <a:srgbClr val="000000"/>
                    </a:solidFill>
                    <a:latin typeface="Arial"/>
                  </a:rPr>
                  <a:t>Price (Affordable → Expensive)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CCCCCC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E8B9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6E8B92"/>
                </a:solidFill>
                <a:latin typeface="Arial"/>
              </a:defRPr>
            </a:pPr>
            <a:r>
              <a:rPr sz="1200" b="0" i="0" u="none" strike="noStrike">
                <a:solidFill>
                  <a:srgbClr val="6E8B92"/>
                </a:solidFill>
                <a:latin typeface="Arial"/>
              </a:rPr>
              <a:t>Revenue from continuing operations, $000s AUD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($000s AUD)</c:v>
                </c:pt>
              </c:strCache>
            </c:strRef>
          </c:tx>
          <c:spPr>
            <a:solidFill>
              <a:srgbClr val="8FB9C2"/>
            </a:solidFill>
            <a:effectLst/>
          </c:spPr>
          <c:invertIfNegative val="0"/>
          <c:dLbls>
            <c:numFmt formatCode="$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E3439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99498</c:v>
                </c:pt>
                <c:pt idx="1">
                  <c:v>110420</c:v>
                </c:pt>
                <c:pt idx="2">
                  <c:v>101376</c:v>
                </c:pt>
                <c:pt idx="3">
                  <c:v>106104</c:v>
                </c:pt>
                <c:pt idx="4">
                  <c:v>100805</c:v>
                </c:pt>
              </c:numCache>
            </c:numRef>
          </c:val>
        </c:ser>
        <c:dLbls>
          <c:numFmt formatCode="$#,##0" sourceLinked="0"/>
          <c:txPr>
            <a:bodyPr/>
            <a:lstStyle/>
            <a:p>
              <a:pPr>
                <a:defRPr b="0" i="0" strike="noStrike" sz="900" u="none">
                  <a:solidFill>
                    <a:srgbClr val="1E3439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CCCCC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E8B9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0" y="2103120"/>
            <a:ext cx="1219169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spc="600" kern="0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KOOKAÏ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5638648" y="3246120"/>
            <a:ext cx="914400" cy="18288"/>
          </a:xfrm>
          <a:prstGeom prst="rect">
            <a:avLst/>
          </a:prstGeom>
          <a:solidFill>
            <a:srgbClr val="3E7B89"/>
          </a:solidFill>
          <a:ln/>
        </p:spPr>
      </p:sp>
      <p:sp>
        <p:nvSpPr>
          <p:cNvPr id="6" name="Text 3"/>
          <p:cNvSpPr/>
          <p:nvPr/>
        </p:nvSpPr>
        <p:spPr>
          <a:xfrm>
            <a:off x="0" y="342900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spc="1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Equity Analysis &amp; Growth Strategy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4114800"/>
            <a:ext cx="94484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i="1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Customer-Based Brand Equity study of an Australian fashion label —</a:t>
            </a:r>
            <a:endParaRPr lang="en-US" sz="13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300" i="1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it earns loyalty, where it excludes, and how it grows.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0" y="59436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Louisa Zhang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‘Katalyst Club’ — turn advocates into members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246120" cy="196596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96596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Entry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77240" y="2468880"/>
            <a:ext cx="2788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for every purchase and social share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069080" y="1783080"/>
            <a:ext cx="3246120" cy="196596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8" name="Text 6"/>
          <p:cNvSpPr/>
          <p:nvPr/>
        </p:nvSpPr>
        <p:spPr>
          <a:xfrm>
            <a:off x="4297680" y="196596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Insider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297680" y="2468880"/>
            <a:ext cx="2788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access to new drops and styling sessions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7589520" y="1783080"/>
            <a:ext cx="3246120" cy="1965960"/>
          </a:xfrm>
          <a:prstGeom prst="rect">
            <a:avLst/>
          </a:prstGeom>
          <a:solidFill>
            <a:srgbClr val="8FB9C2"/>
          </a:solidFill>
          <a:ln/>
        </p:spPr>
      </p:sp>
      <p:sp>
        <p:nvSpPr>
          <p:cNvPr id="11" name="Text 9"/>
          <p:cNvSpPr/>
          <p:nvPr/>
        </p:nvSpPr>
        <p:spPr>
          <a:xfrm>
            <a:off x="7818120" y="196596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Katalyst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818120" y="2468880"/>
            <a:ext cx="2788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VIP events, co-creation votes, exclusive pieces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97096"/>
            <a:ext cx="109728" cy="109728"/>
          </a:xfrm>
          <a:prstGeom prst="ellipse">
            <a:avLst/>
          </a:prstGeom>
          <a:solidFill>
            <a:srgbClr val="3E7B89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160520"/>
            <a:ext cx="108200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user-generated content  —  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Hashtag and repost incentives turn Kookai's already-active fanbase into a structured source of authentic content and trust.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48640" y="5001768"/>
            <a:ext cx="109728" cy="109728"/>
          </a:xfrm>
          <a:prstGeom prst="ellipse">
            <a:avLst/>
          </a:prstGeom>
          <a:solidFill>
            <a:srgbClr val="3E7B89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965192"/>
            <a:ext cx="108200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body-positive creators  —  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 to Australian influencers across sizes and backgrounds signals inclusivity is genuine, not campaign-deep.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5806440"/>
            <a:ext cx="109728" cy="109728"/>
          </a:xfrm>
          <a:prstGeom prst="ellipse">
            <a:avLst/>
          </a:prstGeom>
          <a:solidFill>
            <a:srgbClr val="3E7B89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5769864"/>
            <a:ext cx="108200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door to co-creation  —  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tiers vote on upcoming pieces — giving loyal members a sense of ownership in what Kookai makes next.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— BRAND EQUITY ANALYSIS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IMPACT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the gap, keep the elegance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457200" cy="45720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874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82880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Reopens a market Kookai currently locks out — the 37% of Australian women it doesn't dress.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2743200"/>
            <a:ext cx="457200" cy="45720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743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4440" y="269748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Deepens resonance by giving loyal consumers a community, not just a store.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3611880"/>
            <a:ext cx="457200" cy="45720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611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40" y="356616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the brand's core DNA of sophistication and femininity throughout.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4480560"/>
            <a:ext cx="457200" cy="45720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4480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34440" y="44348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addresses the judgement gap most likely behind the recent revenue decline.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0" y="62636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Louisa Zhang  —  Brand Equity Analysis &amp; Growth Strategy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SNAPSHOT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Parisian-inspired label built on quiet exclusivity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78028" y="2194560"/>
            <a:ext cx="2468880" cy="210312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5" name="Text 3"/>
          <p:cNvSpPr/>
          <p:nvPr/>
        </p:nvSpPr>
        <p:spPr>
          <a:xfrm>
            <a:off x="678028" y="24231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$86.7M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15188" y="324612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revenue,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Australian market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466948" y="2194560"/>
            <a:ext cx="2468880" cy="210312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8" name="Text 6"/>
          <p:cNvSpPr/>
          <p:nvPr/>
        </p:nvSpPr>
        <p:spPr>
          <a:xfrm>
            <a:off x="3466948" y="24231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900K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3604108" y="324612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Instagram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TikTok following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55868" y="2194560"/>
            <a:ext cx="2468880" cy="210312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11" name="Text 9"/>
          <p:cNvSpPr/>
          <p:nvPr/>
        </p:nvSpPr>
        <p:spPr>
          <a:xfrm>
            <a:off x="6255868" y="24231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90%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6393028" y="324612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production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vertically integrated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044788" y="2194560"/>
            <a:ext cx="2468880" cy="210312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14" name="Text 12"/>
          <p:cNvSpPr/>
          <p:nvPr/>
        </p:nvSpPr>
        <p:spPr>
          <a:xfrm>
            <a:off x="9044788" y="24231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18–35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9181948" y="324612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target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range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470916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is an Australian-owned, Parisian-inspired fashion label serving fashion-forward women 18–35 with elegant, feminine essentials. It competes on accessible luxury — sophisticated design at a more attainable price than premium designers.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— BRAND EQUITY ANALYSIS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POSITION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Positioned at the intersection of quality and price</a:t>
            </a:r>
            <a:endParaRPr lang="en-US" sz="3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1737360"/>
          <a:ext cx="694944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4698187" y="1840687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Ajé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610301" y="1803654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Scanlan Theodore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4941418" y="2285086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Henne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4211726" y="2988716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979822" y="3263036"/>
            <a:ext cx="109728" cy="109728"/>
          </a:xfrm>
          <a:prstGeom prst="ellipse">
            <a:avLst/>
          </a:prstGeom>
          <a:solidFill>
            <a:srgbClr val="3E7B89"/>
          </a:solidFill>
          <a:ln/>
        </p:spPr>
      </p:sp>
      <p:sp>
        <p:nvSpPr>
          <p:cNvPr id="10" name="Text 7"/>
          <p:cNvSpPr/>
          <p:nvPr/>
        </p:nvSpPr>
        <p:spPr>
          <a:xfrm>
            <a:off x="3846881" y="3433115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Zara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637380" y="3618281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Witchery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4333342" y="4544111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Dissh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2205076" y="3988613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Cotton:On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2873959" y="4581144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Glassons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657807" y="4877410"/>
            <a:ext cx="16459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Sézane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8001000" y="1737360"/>
            <a:ext cx="3566160" cy="448056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17" name="Text 14"/>
          <p:cNvSpPr/>
          <p:nvPr/>
        </p:nvSpPr>
        <p:spPr>
          <a:xfrm>
            <a:off x="8275320" y="196596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Kookai sits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8275320" y="2514600"/>
            <a:ext cx="301752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quality, mid-to-premium price — above Zara and Cotton:On, below Ajé and Scanlan Theodore.</a:t>
            </a:r>
            <a:endParaRPr lang="en-US" sz="115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Sits in the most contested part of the map, where quality and price expectations overlap most directly with competitors.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Differentiation currently rests on aesthetic and ethics — not yet on who the brand serves.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— BRAND EQUITY ANALYSIS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Kookai through Keller’s CBBE Pyramid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41368" y="5440680"/>
            <a:ext cx="3108960" cy="804672"/>
          </a:xfrm>
          <a:prstGeom prst="rect">
            <a:avLst/>
          </a:prstGeom>
          <a:solidFill>
            <a:srgbClr val="8FB9C2"/>
          </a:solidFill>
          <a:ln/>
        </p:spPr>
      </p:sp>
      <p:sp>
        <p:nvSpPr>
          <p:cNvPr id="5" name="Text 3"/>
          <p:cNvSpPr/>
          <p:nvPr/>
        </p:nvSpPr>
        <p:spPr>
          <a:xfrm>
            <a:off x="4541368" y="551383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Resonance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724248" y="5879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Loyalty, community, active engagement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535528" y="4507992"/>
            <a:ext cx="5120640" cy="804672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8" name="Text 6"/>
          <p:cNvSpPr/>
          <p:nvPr/>
        </p:nvSpPr>
        <p:spPr>
          <a:xfrm>
            <a:off x="3535528" y="4581144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Judgements &amp; Feelings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718408" y="4946904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Credibility, quality, social approval, emotional response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529688" y="3575304"/>
            <a:ext cx="7132320" cy="804672"/>
          </a:xfrm>
          <a:prstGeom prst="rect">
            <a:avLst/>
          </a:prstGeom>
          <a:solidFill>
            <a:srgbClr val="DCEBEE"/>
          </a:solidFill>
          <a:ln/>
        </p:spPr>
      </p:sp>
      <p:sp>
        <p:nvSpPr>
          <p:cNvPr id="11" name="Text 9"/>
          <p:cNvSpPr/>
          <p:nvPr/>
        </p:nvSpPr>
        <p:spPr>
          <a:xfrm>
            <a:off x="2529688" y="3648456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&amp; Imagery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712568" y="4014216"/>
            <a:ext cx="6766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product delivers, and what it signals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1523848" y="2642616"/>
            <a:ext cx="9144000" cy="804672"/>
          </a:xfrm>
          <a:prstGeom prst="rect">
            <a:avLst/>
          </a:prstGeom>
          <a:solidFill>
            <a:srgbClr val="EEF5F6"/>
          </a:solidFill>
          <a:ln/>
        </p:spPr>
      </p:sp>
      <p:sp>
        <p:nvSpPr>
          <p:cNvPr id="14" name="Text 12"/>
          <p:cNvSpPr/>
          <p:nvPr/>
        </p:nvSpPr>
        <p:spPr>
          <a:xfrm>
            <a:off x="1523848" y="2715768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Salience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706728" y="3081528"/>
            <a:ext cx="8778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— who thinks of Kookai, and when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822960" y="6446520"/>
            <a:ext cx="10545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performs strongly at the base and middle of the pyramid — but the analysis below finds its steepest drop-off at Judgements: the brand is well-known and well-made, but not perceived as being made for everyone.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Kookai gets right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28016" cy="128016"/>
          </a:xfrm>
          <a:prstGeom prst="ellipse">
            <a:avLst/>
          </a:prstGeom>
          <a:solidFill>
            <a:srgbClr val="3E7B89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78308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Sensory, recognisable retail experience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2240280"/>
            <a:ext cx="4983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Minimalist marble-and-wood boutiques paired with a signature scent, ‘Oui Non’ — lifting purchase intent by 60% and in-store dwell time by 18%.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172200" y="1828800"/>
            <a:ext cx="128016" cy="128016"/>
          </a:xfrm>
          <a:prstGeom prst="ellipse">
            <a:avLst/>
          </a:prstGeom>
          <a:solidFill>
            <a:srgbClr val="3E7B89"/>
          </a:solidFill>
          <a:ln/>
        </p:spPr>
      </p:sp>
      <p:sp>
        <p:nvSpPr>
          <p:cNvPr id="8" name="Text 6"/>
          <p:cNvSpPr/>
          <p:nvPr/>
        </p:nvSpPr>
        <p:spPr>
          <a:xfrm>
            <a:off x="6446520" y="178308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Ethical, vertically integrated production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46520" y="2240280"/>
            <a:ext cx="4983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~1,000 staff across 3 factories in Fiji and Sri Lanka, founded on the belief of founder Rob Comb to bring prosperity back to the community he grew up in.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4069080"/>
            <a:ext cx="128016" cy="128016"/>
          </a:xfrm>
          <a:prstGeom prst="ellipse">
            <a:avLst/>
          </a:prstGeom>
          <a:solidFill>
            <a:srgbClr val="3E7B89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402336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Consistent, durable quality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4480560"/>
            <a:ext cx="4983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Consumers report garments lasting years without wear — building trust in a category known for disposability.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72200" y="4069080"/>
            <a:ext cx="128016" cy="128016"/>
          </a:xfrm>
          <a:prstGeom prst="ellipse">
            <a:avLst/>
          </a:prstGeom>
          <a:solidFill>
            <a:srgbClr val="3E7B89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402336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Purpose consumers can feel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46520" y="4480560"/>
            <a:ext cx="4983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Katalyst Foundation channels 100% of core-collection proceeds into poverty relief in Fiji, deepening emotional connection to the brand.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— BRAND EQUITY ANALYSIS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STORE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brand equity is felt first-hand</a:t>
            </a:r>
            <a:endParaRPr lang="en-US" sz="3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783080"/>
            <a:ext cx="5532120" cy="3291840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217920" y="1783080"/>
            <a:ext cx="5422392" cy="3291840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548640" y="5212080"/>
            <a:ext cx="1417320" cy="128016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2148840" y="5257800"/>
            <a:ext cx="95097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signature scent, ‘Oui Non’ </a:t>
            </a:r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shown here as the take-home room spray — is the same fragrance diffused through every boutique, turning a sensory cue into a brand asset customers can buy and keep.</a:t>
            </a:r>
            <a:endParaRPr lang="en-US" sz="1150" dirty="0"/>
          </a:p>
        </p:txBody>
      </p:sp>
      <p:sp>
        <p:nvSpPr>
          <p:cNvPr id="8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— BRAND EQUITY ANALYSIS</a:t>
            </a:r>
            <a:endParaRPr lang="en-US" sz="900" dirty="0"/>
          </a:p>
        </p:txBody>
      </p:sp>
      <p:sp>
        <p:nvSpPr>
          <p:cNvPr id="9" name="Text 4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GAP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judgement problem undercuts everything above it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83280" cy="356616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286000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n-US" sz="64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size Kookai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currently offers (AU)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160520" y="1965960"/>
            <a:ext cx="3383280" cy="356616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8" name="Text 6"/>
          <p:cNvSpPr/>
          <p:nvPr/>
        </p:nvSpPr>
        <p:spPr>
          <a:xfrm>
            <a:off x="4160520" y="2286000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</a:t>
            </a:r>
            <a:endParaRPr lang="en-US" sz="6400" dirty="0"/>
          </a:p>
        </p:txBody>
      </p:sp>
      <p:sp>
        <p:nvSpPr>
          <p:cNvPr id="9" name="Text 7"/>
          <p:cNvSpPr/>
          <p:nvPr/>
        </p:nvSpPr>
        <p:spPr>
          <a:xfrm>
            <a:off x="4434840" y="37033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the average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Australian woman wears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772400" y="1965960"/>
            <a:ext cx="3383280" cy="356616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0" y="2286000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37%</a:t>
            </a:r>
            <a:endParaRPr lang="en-US" sz="6000" dirty="0"/>
          </a:p>
        </p:txBody>
      </p:sp>
      <p:sp>
        <p:nvSpPr>
          <p:cNvPr id="12" name="Text 10"/>
          <p:cNvSpPr/>
          <p:nvPr/>
        </p:nvSpPr>
        <p:spPr>
          <a:xfrm>
            <a:off x="8046720" y="37033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Australian women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considered plus-size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22960" y="5806440"/>
            <a:ext cx="1054577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i="1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Kookai's sizing and casting exclude more than a third of the Australian market it sells to — and its campaigns feature almost no racial diversity. This is the brand's clearest gap between what it delivers and who it welcomes.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SIGNAL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Revenue has softened as the market moved on</a:t>
            </a:r>
            <a:endParaRPr lang="en-US" sz="3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83080"/>
          <a:ext cx="6675120" cy="4434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589520" y="1783080"/>
            <a:ext cx="4023360" cy="4434840"/>
          </a:xfrm>
          <a:prstGeom prst="rect">
            <a:avLst/>
          </a:prstGeom>
          <a:solidFill>
            <a:srgbClr val="C6DEE3"/>
          </a:solidFill>
          <a:ln/>
        </p:spPr>
      </p:sp>
      <p:sp>
        <p:nvSpPr>
          <p:cNvPr id="6" name="Text 3"/>
          <p:cNvSpPr/>
          <p:nvPr/>
        </p:nvSpPr>
        <p:spPr>
          <a:xfrm>
            <a:off x="7863840" y="2057400"/>
            <a:ext cx="3474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E7B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$86.7M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7863840" y="2834640"/>
            <a:ext cx="3474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2025 revenue — down from $100.8M in 2022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863840" y="3657600"/>
            <a:ext cx="34747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decline lines up with the same period the brand's exclusivity became harder to ignore. A narrow size range and homogenous casting cap the addressable market precisely as competitors court a broader one.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— BRAND EQUITY ANALYSIS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4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‘Kookai Ensemble’ — inclusive by design, not exception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965960"/>
            <a:ext cx="5349240" cy="22494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63640" y="16002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Reimagined</a:t>
            </a:r>
            <a:endParaRPr lang="en-US" sz="12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1965960"/>
            <a:ext cx="5349240" cy="32461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4434840"/>
            <a:ext cx="5349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Strategic: </a:t>
            </a:r>
            <a:pPr indent="0" marL="0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Rebrand around size and colour representation, preserving Kookai's elegance and femininity while broadening who it's for.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3E7B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Tactical: </a:t>
            </a:r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1E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integrated ‘Ensemble’ campaign across store and digital — plus-size mannequins, diverse casting, and a collaboration with the All Women Project.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KOOKAI — BRAND EQUITY ANALYSIS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B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2026-07-26T06:16:02Z</dcterms:created>
  <dcterms:modified xsi:type="dcterms:W3CDTF">2026-07-26T06:16:02Z</dcterms:modified>
</cp:coreProperties>
</file>