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1311"/>
        </a:solidFill>
      </p:bgPr>
    </p:bg>
    <p:spTree>
      <p:nvGrpSpPr>
        <p:cNvPr id="1" name=""/>
        <p:cNvGrpSpPr/>
        <p:nvPr/>
      </p:nvGrpSpPr>
      <p:grpSpPr>
        <a:xfrm>
          <a:off x="0" y="0"/>
          <a:ext cx="0" cy="0"/>
          <a:chOff x="0" y="0"/>
          <a:chExt cx="0" cy="0"/>
        </a:xfrm>
      </p:grpSpPr>
      <p:sp>
        <p:nvSpPr>
          <p:cNvPr id="2" name="Shape 0"/>
          <p:cNvSpPr/>
          <p:nvPr/>
        </p:nvSpPr>
        <p:spPr>
          <a:xfrm>
            <a:off x="822960" y="822960"/>
            <a:ext cx="10545775" cy="0"/>
          </a:xfrm>
          <a:prstGeom prst="line">
            <a:avLst/>
          </a:prstGeom>
          <a:noFill/>
          <a:ln w="9525">
            <a:solidFill>
              <a:srgbClr val="3A342C"/>
            </a:solidFill>
            <a:prstDash val="solid"/>
          </a:ln>
        </p:spPr>
      </p:sp>
      <p:sp>
        <p:nvSpPr>
          <p:cNvPr id="3" name="Text 1"/>
          <p:cNvSpPr/>
          <p:nvPr/>
        </p:nvSpPr>
        <p:spPr>
          <a:xfrm>
            <a:off x="822960" y="960120"/>
            <a:ext cx="5486400" cy="320040"/>
          </a:xfrm>
          <a:prstGeom prst="rect">
            <a:avLst/>
          </a:prstGeom>
          <a:noFill/>
          <a:ln/>
        </p:spPr>
        <p:txBody>
          <a:bodyPr wrap="square" rtlCol="0" anchor="ctr"/>
          <a:lstStyle/>
          <a:p>
            <a:pPr indent="0" marL="0">
              <a:buNone/>
            </a:pPr>
            <a:r>
              <a:rPr lang="en-US" sz="1100" b="1" spc="250" kern="0" dirty="0">
                <a:solidFill>
                  <a:srgbClr val="A86048"/>
                </a:solidFill>
                <a:latin typeface="Calibri" pitchFamily="34" charset="0"/>
                <a:ea typeface="Calibri" pitchFamily="34" charset="-122"/>
                <a:cs typeface="Calibri" pitchFamily="34" charset="-120"/>
              </a:rPr>
              <a:t>A CUSTOMER EXPERIENCE JOURNAL</a:t>
            </a:r>
            <a:endParaRPr lang="en-US" sz="1100" dirty="0"/>
          </a:p>
        </p:txBody>
      </p:sp>
      <p:sp>
        <p:nvSpPr>
          <p:cNvPr id="4" name="Text 2"/>
          <p:cNvSpPr/>
          <p:nvPr/>
        </p:nvSpPr>
        <p:spPr>
          <a:xfrm>
            <a:off x="777240" y="2286000"/>
            <a:ext cx="9144000" cy="2011680"/>
          </a:xfrm>
          <a:prstGeom prst="rect">
            <a:avLst/>
          </a:prstGeom>
          <a:noFill/>
          <a:ln/>
        </p:spPr>
        <p:txBody>
          <a:bodyPr wrap="square" rtlCol="0" anchor="ctr"/>
          <a:lstStyle/>
          <a:p>
            <a:pPr indent="0" marL="0">
              <a:buNone/>
            </a:pPr>
            <a:r>
              <a:rPr lang="en-US" sz="13000" b="1" dirty="0">
                <a:solidFill>
                  <a:srgbClr val="FFFFFF"/>
                </a:solidFill>
                <a:latin typeface="Century Schoolbook" pitchFamily="34" charset="0"/>
                <a:ea typeface="Century Schoolbook" pitchFamily="34" charset="-122"/>
                <a:cs typeface="Century Schoolbook" pitchFamily="34" charset="-120"/>
              </a:rPr>
              <a:t>Alba</a:t>
            </a:r>
            <a:endParaRPr lang="en-US" sz="13000" dirty="0"/>
          </a:p>
        </p:txBody>
      </p:sp>
      <p:sp>
        <p:nvSpPr>
          <p:cNvPr id="5" name="Text 3"/>
          <p:cNvSpPr/>
          <p:nvPr/>
        </p:nvSpPr>
        <p:spPr>
          <a:xfrm>
            <a:off x="822960" y="4343400"/>
            <a:ext cx="6858000" cy="1188720"/>
          </a:xfrm>
          <a:prstGeom prst="rect">
            <a:avLst/>
          </a:prstGeom>
          <a:noFill/>
          <a:ln/>
        </p:spPr>
        <p:txBody>
          <a:bodyPr wrap="square" rtlCol="0" anchor="ctr"/>
          <a:lstStyle/>
          <a:p>
            <a:pPr indent="0" marL="0">
              <a:lnSpc>
                <a:spcPct val="135000"/>
              </a:lnSpc>
              <a:buNone/>
            </a:pPr>
            <a:r>
              <a:rPr lang="en-US" sz="1300" i="1" dirty="0">
                <a:solidFill>
                  <a:srgbClr val="C9C2B8"/>
                </a:solidFill>
                <a:latin typeface="Calibri" pitchFamily="34" charset="0"/>
                <a:ea typeface="Calibri" pitchFamily="34" charset="-122"/>
                <a:cs typeface="Calibri" pitchFamily="34" charset="-120"/>
              </a:rPr>
              <a:t>Mapping the guest journey through an Australian</a:t>
            </a:r>
            <a:endParaRPr lang="en-US" sz="1300" dirty="0"/>
          </a:p>
          <a:p>
            <a:pPr indent="0" marL="0">
              <a:lnSpc>
                <a:spcPct val="135000"/>
              </a:lnSpc>
              <a:buNone/>
            </a:pPr>
            <a:r>
              <a:rPr lang="en-US" sz="1300" i="1" dirty="0">
                <a:solidFill>
                  <a:srgbClr val="C9C2B8"/>
                </a:solidFill>
                <a:latin typeface="Calibri" pitchFamily="34" charset="0"/>
                <a:ea typeface="Calibri" pitchFamily="34" charset="-122"/>
                <a:cs typeface="Calibri" pitchFamily="34" charset="-120"/>
              </a:rPr>
              <a:t>geothermal retreat — where it delivers, where it breaks</a:t>
            </a:r>
            <a:endParaRPr lang="en-US" sz="1300" dirty="0"/>
          </a:p>
          <a:p>
            <a:pPr indent="0" marL="0">
              <a:lnSpc>
                <a:spcPct val="135000"/>
              </a:lnSpc>
              <a:buNone/>
            </a:pPr>
            <a:r>
              <a:rPr lang="en-US" sz="1300" i="1" dirty="0">
                <a:solidFill>
                  <a:srgbClr val="C9C2B8"/>
                </a:solidFill>
                <a:latin typeface="Calibri" pitchFamily="34" charset="0"/>
                <a:ea typeface="Calibri" pitchFamily="34" charset="-122"/>
                <a:cs typeface="Calibri" pitchFamily="34" charset="-120"/>
              </a:rPr>
              <a:t>down, and how it can deepen loyalty.</a:t>
            </a:r>
            <a:endParaRPr lang="en-US" sz="1300" dirty="0"/>
          </a:p>
        </p:txBody>
      </p:sp>
      <p:sp>
        <p:nvSpPr>
          <p:cNvPr id="6" name="Shape 4"/>
          <p:cNvSpPr/>
          <p:nvPr/>
        </p:nvSpPr>
        <p:spPr>
          <a:xfrm>
            <a:off x="822960" y="6080760"/>
            <a:ext cx="10545775" cy="0"/>
          </a:xfrm>
          <a:prstGeom prst="line">
            <a:avLst/>
          </a:prstGeom>
          <a:noFill/>
          <a:ln w="9525">
            <a:solidFill>
              <a:srgbClr val="3A342C"/>
            </a:solidFill>
            <a:prstDash val="solid"/>
          </a:ln>
        </p:spPr>
      </p:sp>
      <p:sp>
        <p:nvSpPr>
          <p:cNvPr id="7" name="Text 5"/>
          <p:cNvSpPr/>
          <p:nvPr/>
        </p:nvSpPr>
        <p:spPr>
          <a:xfrm>
            <a:off x="822960" y="6199632"/>
            <a:ext cx="5486400" cy="365760"/>
          </a:xfrm>
          <a:prstGeom prst="rect">
            <a:avLst/>
          </a:prstGeom>
          <a:noFill/>
          <a:ln/>
        </p:spPr>
        <p:txBody>
          <a:bodyPr wrap="square" rtlCol="0" anchor="ctr"/>
          <a:lstStyle/>
          <a:p>
            <a:pPr indent="0" marL="0">
              <a:buNone/>
            </a:pPr>
            <a:r>
              <a:rPr lang="en-US" sz="1200" b="1" spc="100" kern="0" dirty="0">
                <a:solidFill>
                  <a:srgbClr val="FFFFFF"/>
                </a:solidFill>
                <a:latin typeface="Calibri" pitchFamily="34" charset="0"/>
                <a:ea typeface="Calibri" pitchFamily="34" charset="-122"/>
                <a:cs typeface="Calibri" pitchFamily="34" charset="-120"/>
              </a:rPr>
              <a:t>Louisa Zhang</a:t>
            </a:r>
            <a:endParaRPr lang="en-US" sz="1200" dirty="0"/>
          </a:p>
        </p:txBody>
      </p:sp>
      <p:sp>
        <p:nvSpPr>
          <p:cNvPr id="8" name="Text 6"/>
          <p:cNvSpPr/>
          <p:nvPr/>
        </p:nvSpPr>
        <p:spPr>
          <a:xfrm>
            <a:off x="6796735" y="6199632"/>
            <a:ext cx="4572000" cy="365760"/>
          </a:xfrm>
          <a:prstGeom prst="rect">
            <a:avLst/>
          </a:prstGeom>
          <a:noFill/>
          <a:ln/>
        </p:spPr>
        <p:txBody>
          <a:bodyPr wrap="square" rtlCol="0" anchor="ctr"/>
          <a:lstStyle/>
          <a:p>
            <a:pPr algn="r" indent="0" marL="0">
              <a:buNone/>
            </a:pPr>
            <a:r>
              <a:rPr lang="en-US" sz="1050" dirty="0">
                <a:solidFill>
                  <a:srgbClr val="C9C2B8"/>
                </a:solidFill>
                <a:latin typeface="Calibri" pitchFamily="34" charset="0"/>
                <a:ea typeface="Calibri" pitchFamily="34" charset="-122"/>
                <a:cs typeface="Calibri" pitchFamily="34" charset="-120"/>
              </a:rPr>
              <a:t>Customer Experience &amp; Journey Mapping</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41311"/>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3A342C"/>
                </a:solidFill>
                <a:latin typeface="Century Schoolbook" pitchFamily="34" charset="0"/>
                <a:ea typeface="Century Schoolbook" pitchFamily="34" charset="-122"/>
                <a:cs typeface="Century Schoolbook" pitchFamily="34" charset="-120"/>
              </a:rPr>
              <a:t>10</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A86048"/>
                </a:solidFill>
                <a:latin typeface="Calibri" pitchFamily="34" charset="0"/>
                <a:ea typeface="Calibri" pitchFamily="34" charset="-122"/>
                <a:cs typeface="Calibri" pitchFamily="34" charset="-120"/>
              </a:rPr>
              <a:t>EXPECTED IMPACT</a:t>
            </a:r>
            <a:endParaRPr lang="en-US" sz="1100" dirty="0"/>
          </a:p>
        </p:txBody>
      </p:sp>
      <p:sp>
        <p:nvSpPr>
          <p:cNvPr id="4" name="Shape 2"/>
          <p:cNvSpPr/>
          <p:nvPr/>
        </p:nvSpPr>
        <p:spPr>
          <a:xfrm>
            <a:off x="548640" y="896112"/>
            <a:ext cx="1920240" cy="0"/>
          </a:xfrm>
          <a:prstGeom prst="line">
            <a:avLst/>
          </a:prstGeom>
          <a:noFill/>
          <a:ln w="12700">
            <a:solidFill>
              <a:srgbClr val="A86048"/>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FFFFFF"/>
                </a:solidFill>
                <a:latin typeface="Century Schoolbook" pitchFamily="34" charset="0"/>
                <a:ea typeface="Century Schoolbook" pitchFamily="34" charset="-122"/>
                <a:cs typeface="Century Schoolbook" pitchFamily="34" charset="-120"/>
              </a:rPr>
              <a:t>Close the small gaps, protect</a:t>
            </a:r>
            <a:endParaRPr lang="en-US" sz="3000" dirty="0"/>
          </a:p>
          <a:p>
            <a:pPr indent="0" marL="0">
              <a:lnSpc>
                <a:spcPct val="105000"/>
              </a:lnSpc>
              <a:buNone/>
            </a:pPr>
            <a:r>
              <a:rPr lang="en-US" sz="3000" b="1" dirty="0">
                <a:solidFill>
                  <a:srgbClr val="FFFFFF"/>
                </a:solidFill>
                <a:latin typeface="Century Schoolbook" pitchFamily="34" charset="0"/>
                <a:ea typeface="Century Schoolbook" pitchFamily="34" charset="-122"/>
                <a:cs typeface="Century Schoolbook" pitchFamily="34" charset="-120"/>
              </a:rPr>
              <a:t>the tranquility</a:t>
            </a:r>
            <a:endParaRPr lang="en-US" sz="3000" dirty="0"/>
          </a:p>
        </p:txBody>
      </p:sp>
      <p:sp>
        <p:nvSpPr>
          <p:cNvPr id="6" name="Text 4"/>
          <p:cNvSpPr/>
          <p:nvPr/>
        </p:nvSpPr>
        <p:spPr>
          <a:xfrm>
            <a:off x="548640" y="2651760"/>
            <a:ext cx="640080" cy="457200"/>
          </a:xfrm>
          <a:prstGeom prst="rect">
            <a:avLst/>
          </a:prstGeom>
          <a:noFill/>
          <a:ln/>
        </p:spPr>
        <p:txBody>
          <a:bodyPr wrap="square" rtlCol="0" anchor="ctr"/>
          <a:lstStyle/>
          <a:p>
            <a:pPr indent="0" marL="0">
              <a:buNone/>
            </a:pPr>
            <a:r>
              <a:rPr lang="en-US" sz="1600" b="1" dirty="0">
                <a:solidFill>
                  <a:srgbClr val="A86048"/>
                </a:solidFill>
                <a:latin typeface="Century Schoolbook" pitchFamily="34" charset="0"/>
                <a:ea typeface="Century Schoolbook" pitchFamily="34" charset="-122"/>
                <a:cs typeface="Century Schoolbook" pitchFamily="34" charset="-120"/>
              </a:rPr>
              <a:t>01</a:t>
            </a:r>
            <a:endParaRPr lang="en-US" sz="1600" dirty="0"/>
          </a:p>
        </p:txBody>
      </p:sp>
      <p:sp>
        <p:nvSpPr>
          <p:cNvPr id="7" name="Text 5"/>
          <p:cNvSpPr/>
          <p:nvPr/>
        </p:nvSpPr>
        <p:spPr>
          <a:xfrm>
            <a:off x="1371600" y="2651760"/>
            <a:ext cx="9692640" cy="457200"/>
          </a:xfrm>
          <a:prstGeom prst="rect">
            <a:avLst/>
          </a:prstGeom>
          <a:noFill/>
          <a:ln/>
        </p:spPr>
        <p:txBody>
          <a:bodyPr wrap="square" rtlCol="0" anchor="t"/>
          <a:lstStyle/>
          <a:p>
            <a:pPr indent="0" marL="0">
              <a:lnSpc>
                <a:spcPct val="120000"/>
              </a:lnSpc>
              <a:buNone/>
            </a:pPr>
            <a:r>
              <a:rPr lang="en-US" sz="1300" dirty="0">
                <a:solidFill>
                  <a:srgbClr val="C9C2B8"/>
                </a:solidFill>
                <a:latin typeface="Calibri" pitchFamily="34" charset="0"/>
                <a:ea typeface="Calibri" pitchFamily="34" charset="-122"/>
                <a:cs typeface="Calibri" pitchFamily="34" charset="-120"/>
              </a:rPr>
              <a:t>Reduces friction at the three moments guests are most likely to notice it.</a:t>
            </a:r>
            <a:endParaRPr lang="en-US" sz="1300" dirty="0"/>
          </a:p>
        </p:txBody>
      </p:sp>
      <p:sp>
        <p:nvSpPr>
          <p:cNvPr id="8" name="Shape 6"/>
          <p:cNvSpPr/>
          <p:nvPr/>
        </p:nvSpPr>
        <p:spPr>
          <a:xfrm>
            <a:off x="548640" y="3154680"/>
            <a:ext cx="11094415" cy="0"/>
          </a:xfrm>
          <a:prstGeom prst="line">
            <a:avLst/>
          </a:prstGeom>
          <a:noFill/>
          <a:ln w="6350">
            <a:solidFill>
              <a:srgbClr val="3A342C"/>
            </a:solidFill>
            <a:prstDash val="solid"/>
          </a:ln>
        </p:spPr>
      </p:sp>
      <p:sp>
        <p:nvSpPr>
          <p:cNvPr id="9" name="Text 7"/>
          <p:cNvSpPr/>
          <p:nvPr/>
        </p:nvSpPr>
        <p:spPr>
          <a:xfrm>
            <a:off x="548640" y="3364992"/>
            <a:ext cx="640080" cy="457200"/>
          </a:xfrm>
          <a:prstGeom prst="rect">
            <a:avLst/>
          </a:prstGeom>
          <a:noFill/>
          <a:ln/>
        </p:spPr>
        <p:txBody>
          <a:bodyPr wrap="square" rtlCol="0" anchor="ctr"/>
          <a:lstStyle/>
          <a:p>
            <a:pPr indent="0" marL="0">
              <a:buNone/>
            </a:pPr>
            <a:r>
              <a:rPr lang="en-US" sz="1600" b="1" dirty="0">
                <a:solidFill>
                  <a:srgbClr val="A86048"/>
                </a:solidFill>
                <a:latin typeface="Century Schoolbook" pitchFamily="34" charset="0"/>
                <a:ea typeface="Century Schoolbook" pitchFamily="34" charset="-122"/>
                <a:cs typeface="Century Schoolbook" pitchFamily="34" charset="-120"/>
              </a:rPr>
              <a:t>02</a:t>
            </a:r>
            <a:endParaRPr lang="en-US" sz="1600" dirty="0"/>
          </a:p>
        </p:txBody>
      </p:sp>
      <p:sp>
        <p:nvSpPr>
          <p:cNvPr id="10" name="Text 8"/>
          <p:cNvSpPr/>
          <p:nvPr/>
        </p:nvSpPr>
        <p:spPr>
          <a:xfrm>
            <a:off x="1371600" y="3364992"/>
            <a:ext cx="9692640" cy="457200"/>
          </a:xfrm>
          <a:prstGeom prst="rect">
            <a:avLst/>
          </a:prstGeom>
          <a:noFill/>
          <a:ln/>
        </p:spPr>
        <p:txBody>
          <a:bodyPr wrap="square" rtlCol="0" anchor="t"/>
          <a:lstStyle/>
          <a:p>
            <a:pPr indent="0" marL="0">
              <a:lnSpc>
                <a:spcPct val="120000"/>
              </a:lnSpc>
              <a:buNone/>
            </a:pPr>
            <a:r>
              <a:rPr lang="en-US" sz="1300" dirty="0">
                <a:solidFill>
                  <a:srgbClr val="C9C2B8"/>
                </a:solidFill>
                <a:latin typeface="Calibri" pitchFamily="34" charset="0"/>
                <a:ea typeface="Calibri" pitchFamily="34" charset="-122"/>
                <a:cs typeface="Calibri" pitchFamily="34" charset="-120"/>
              </a:rPr>
              <a:t>Turns a one-time visit into a repeat relationship through loyalty and follow-up.</a:t>
            </a:r>
            <a:endParaRPr lang="en-US" sz="1300" dirty="0"/>
          </a:p>
        </p:txBody>
      </p:sp>
      <p:sp>
        <p:nvSpPr>
          <p:cNvPr id="11" name="Shape 9"/>
          <p:cNvSpPr/>
          <p:nvPr/>
        </p:nvSpPr>
        <p:spPr>
          <a:xfrm>
            <a:off x="548640" y="3867912"/>
            <a:ext cx="11094415" cy="0"/>
          </a:xfrm>
          <a:prstGeom prst="line">
            <a:avLst/>
          </a:prstGeom>
          <a:noFill/>
          <a:ln w="6350">
            <a:solidFill>
              <a:srgbClr val="3A342C"/>
            </a:solidFill>
            <a:prstDash val="solid"/>
          </a:ln>
        </p:spPr>
      </p:sp>
      <p:sp>
        <p:nvSpPr>
          <p:cNvPr id="12" name="Text 10"/>
          <p:cNvSpPr/>
          <p:nvPr/>
        </p:nvSpPr>
        <p:spPr>
          <a:xfrm>
            <a:off x="548640" y="4078224"/>
            <a:ext cx="640080" cy="457200"/>
          </a:xfrm>
          <a:prstGeom prst="rect">
            <a:avLst/>
          </a:prstGeom>
          <a:noFill/>
          <a:ln/>
        </p:spPr>
        <p:txBody>
          <a:bodyPr wrap="square" rtlCol="0" anchor="ctr"/>
          <a:lstStyle/>
          <a:p>
            <a:pPr indent="0" marL="0">
              <a:buNone/>
            </a:pPr>
            <a:r>
              <a:rPr lang="en-US" sz="1600" b="1" dirty="0">
                <a:solidFill>
                  <a:srgbClr val="A86048"/>
                </a:solidFill>
                <a:latin typeface="Century Schoolbook" pitchFamily="34" charset="0"/>
                <a:ea typeface="Century Schoolbook" pitchFamily="34" charset="-122"/>
                <a:cs typeface="Century Schoolbook" pitchFamily="34" charset="-120"/>
              </a:rPr>
              <a:t>03</a:t>
            </a:r>
            <a:endParaRPr lang="en-US" sz="1600" dirty="0"/>
          </a:p>
        </p:txBody>
      </p:sp>
      <p:sp>
        <p:nvSpPr>
          <p:cNvPr id="13" name="Text 11"/>
          <p:cNvSpPr/>
          <p:nvPr/>
        </p:nvSpPr>
        <p:spPr>
          <a:xfrm>
            <a:off x="1371600" y="4078224"/>
            <a:ext cx="9692640" cy="457200"/>
          </a:xfrm>
          <a:prstGeom prst="rect">
            <a:avLst/>
          </a:prstGeom>
          <a:noFill/>
          <a:ln/>
        </p:spPr>
        <p:txBody>
          <a:bodyPr wrap="square" rtlCol="0" anchor="t"/>
          <a:lstStyle/>
          <a:p>
            <a:pPr indent="0" marL="0">
              <a:lnSpc>
                <a:spcPct val="120000"/>
              </a:lnSpc>
              <a:buNone/>
            </a:pPr>
            <a:r>
              <a:rPr lang="en-US" sz="1300" dirty="0">
                <a:solidFill>
                  <a:srgbClr val="C9C2B8"/>
                </a:solidFill>
                <a:latin typeface="Calibri" pitchFamily="34" charset="0"/>
                <a:ea typeface="Calibri" pitchFamily="34" charset="-122"/>
                <a:cs typeface="Calibri" pitchFamily="34" charset="-120"/>
              </a:rPr>
              <a:t>Builds an owned digital presence instead of relying on fan-made content.</a:t>
            </a:r>
            <a:endParaRPr lang="en-US" sz="1300" dirty="0"/>
          </a:p>
        </p:txBody>
      </p:sp>
      <p:sp>
        <p:nvSpPr>
          <p:cNvPr id="14" name="Shape 12"/>
          <p:cNvSpPr/>
          <p:nvPr/>
        </p:nvSpPr>
        <p:spPr>
          <a:xfrm>
            <a:off x="548640" y="4581144"/>
            <a:ext cx="11094415" cy="0"/>
          </a:xfrm>
          <a:prstGeom prst="line">
            <a:avLst/>
          </a:prstGeom>
          <a:noFill/>
          <a:ln w="6350">
            <a:solidFill>
              <a:srgbClr val="3A342C"/>
            </a:solidFill>
            <a:prstDash val="solid"/>
          </a:ln>
        </p:spPr>
      </p:sp>
      <p:sp>
        <p:nvSpPr>
          <p:cNvPr id="15" name="Text 13"/>
          <p:cNvSpPr/>
          <p:nvPr/>
        </p:nvSpPr>
        <p:spPr>
          <a:xfrm>
            <a:off x="548640" y="4791456"/>
            <a:ext cx="640080" cy="457200"/>
          </a:xfrm>
          <a:prstGeom prst="rect">
            <a:avLst/>
          </a:prstGeom>
          <a:noFill/>
          <a:ln/>
        </p:spPr>
        <p:txBody>
          <a:bodyPr wrap="square" rtlCol="0" anchor="ctr"/>
          <a:lstStyle/>
          <a:p>
            <a:pPr indent="0" marL="0">
              <a:buNone/>
            </a:pPr>
            <a:r>
              <a:rPr lang="en-US" sz="1600" b="1" dirty="0">
                <a:solidFill>
                  <a:srgbClr val="A86048"/>
                </a:solidFill>
                <a:latin typeface="Century Schoolbook" pitchFamily="34" charset="0"/>
                <a:ea typeface="Century Schoolbook" pitchFamily="34" charset="-122"/>
                <a:cs typeface="Century Schoolbook" pitchFamily="34" charset="-120"/>
              </a:rPr>
              <a:t>04</a:t>
            </a:r>
            <a:endParaRPr lang="en-US" sz="1600" dirty="0"/>
          </a:p>
        </p:txBody>
      </p:sp>
      <p:sp>
        <p:nvSpPr>
          <p:cNvPr id="16" name="Text 14"/>
          <p:cNvSpPr/>
          <p:nvPr/>
        </p:nvSpPr>
        <p:spPr>
          <a:xfrm>
            <a:off x="1371600" y="4791456"/>
            <a:ext cx="9692640" cy="457200"/>
          </a:xfrm>
          <a:prstGeom prst="rect">
            <a:avLst/>
          </a:prstGeom>
          <a:noFill/>
          <a:ln/>
        </p:spPr>
        <p:txBody>
          <a:bodyPr wrap="square" rtlCol="0" anchor="t"/>
          <a:lstStyle/>
          <a:p>
            <a:pPr indent="0" marL="0">
              <a:lnSpc>
                <a:spcPct val="120000"/>
              </a:lnSpc>
              <a:buNone/>
            </a:pPr>
            <a:r>
              <a:rPr lang="en-US" sz="1300" dirty="0">
                <a:solidFill>
                  <a:srgbClr val="C9C2B8"/>
                </a:solidFill>
                <a:latin typeface="Calibri" pitchFamily="34" charset="0"/>
                <a:ea typeface="Calibri" pitchFamily="34" charset="-122"/>
                <a:cs typeface="Calibri" pitchFamily="34" charset="-120"/>
              </a:rPr>
              <a:t>Protects Alba's core promise — tranquility through prestige — while it scales.</a:t>
            </a:r>
            <a:endParaRPr lang="en-US" sz="1300" dirty="0"/>
          </a:p>
        </p:txBody>
      </p:sp>
      <p:sp>
        <p:nvSpPr>
          <p:cNvPr id="17" name="Text 15"/>
          <p:cNvSpPr/>
          <p:nvPr/>
        </p:nvSpPr>
        <p:spPr>
          <a:xfrm>
            <a:off x="0" y="6309360"/>
            <a:ext cx="12191695" cy="365760"/>
          </a:xfrm>
          <a:prstGeom prst="rect">
            <a:avLst/>
          </a:prstGeom>
          <a:noFill/>
          <a:ln/>
        </p:spPr>
        <p:txBody>
          <a:bodyPr wrap="square" rtlCol="0" anchor="ctr"/>
          <a:lstStyle/>
          <a:p>
            <a:pPr algn="ctr" indent="0" marL="0">
              <a:buNone/>
            </a:pPr>
            <a:r>
              <a:rPr lang="en-US" sz="950" spc="100" kern="0" dirty="0">
                <a:solidFill>
                  <a:srgbClr val="6E6862"/>
                </a:solidFill>
                <a:latin typeface="Calibri" pitchFamily="34" charset="0"/>
                <a:ea typeface="Calibri" pitchFamily="34" charset="-122"/>
                <a:cs typeface="Calibri" pitchFamily="34" charset="-120"/>
              </a:rPr>
              <a:t>Louisa Zhang  ·  Customer Experience &amp; Journey Mapping</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41311"/>
        </a:solidFill>
      </p:bgPr>
    </p:bg>
    <p:spTree>
      <p:nvGrpSpPr>
        <p:cNvPr id="1" name=""/>
        <p:cNvGrpSpPr/>
        <p:nvPr/>
      </p:nvGrpSpPr>
      <p:grpSpPr>
        <a:xfrm>
          <a:off x="0" y="0"/>
          <a:ext cx="0" cy="0"/>
          <a:chOff x="0" y="0"/>
          <a:chExt cx="0" cy="0"/>
        </a:xfrm>
      </p:grpSpPr>
      <p:sp>
        <p:nvSpPr>
          <p:cNvPr id="2" name="Text 0"/>
          <p:cNvSpPr/>
          <p:nvPr/>
        </p:nvSpPr>
        <p:spPr>
          <a:xfrm>
            <a:off x="0" y="2286000"/>
            <a:ext cx="12191695" cy="914400"/>
          </a:xfrm>
          <a:prstGeom prst="rect">
            <a:avLst/>
          </a:prstGeom>
          <a:noFill/>
          <a:ln/>
        </p:spPr>
        <p:txBody>
          <a:bodyPr wrap="square" rtlCol="0" anchor="ctr"/>
          <a:lstStyle/>
          <a:p>
            <a:pPr algn="ctr" indent="0" marL="0">
              <a:buNone/>
            </a:pPr>
            <a:r>
              <a:rPr lang="en-US" sz="4600" b="1" dirty="0">
                <a:solidFill>
                  <a:srgbClr val="FFFFFF"/>
                </a:solidFill>
                <a:latin typeface="Century Schoolbook" pitchFamily="34" charset="0"/>
                <a:ea typeface="Century Schoolbook" pitchFamily="34" charset="-122"/>
                <a:cs typeface="Century Schoolbook" pitchFamily="34" charset="-120"/>
              </a:rPr>
              <a:t>Appendix</a:t>
            </a:r>
            <a:endParaRPr lang="en-US" sz="4600" dirty="0"/>
          </a:p>
        </p:txBody>
      </p:sp>
      <p:sp>
        <p:nvSpPr>
          <p:cNvPr id="3" name="Shape 1"/>
          <p:cNvSpPr/>
          <p:nvPr/>
        </p:nvSpPr>
        <p:spPr>
          <a:xfrm>
            <a:off x="5638648" y="3246120"/>
            <a:ext cx="914400" cy="0"/>
          </a:xfrm>
          <a:prstGeom prst="line">
            <a:avLst/>
          </a:prstGeom>
          <a:noFill/>
          <a:ln w="12700">
            <a:solidFill>
              <a:srgbClr val="A86048"/>
            </a:solidFill>
            <a:prstDash val="solid"/>
          </a:ln>
        </p:spPr>
      </p:sp>
      <p:sp>
        <p:nvSpPr>
          <p:cNvPr id="4" name="Text 2"/>
          <p:cNvSpPr/>
          <p:nvPr/>
        </p:nvSpPr>
        <p:spPr>
          <a:xfrm>
            <a:off x="1463040" y="3840480"/>
            <a:ext cx="457200" cy="457200"/>
          </a:xfrm>
          <a:prstGeom prst="rect">
            <a:avLst/>
          </a:prstGeom>
          <a:noFill/>
          <a:ln/>
        </p:spPr>
        <p:txBody>
          <a:bodyPr wrap="square" rtlCol="0" anchor="ctr"/>
          <a:lstStyle/>
          <a:p>
            <a:pPr indent="0" marL="0">
              <a:buNone/>
            </a:pPr>
            <a:r>
              <a:rPr lang="en-US" sz="2000" b="1" dirty="0">
                <a:solidFill>
                  <a:srgbClr val="A86048"/>
                </a:solidFill>
                <a:latin typeface="Century Schoolbook" pitchFamily="34" charset="0"/>
                <a:ea typeface="Century Schoolbook" pitchFamily="34" charset="-122"/>
                <a:cs typeface="Century Schoolbook" pitchFamily="34" charset="-120"/>
              </a:rPr>
              <a:t>A</a:t>
            </a:r>
            <a:endParaRPr lang="en-US" sz="2000" dirty="0"/>
          </a:p>
        </p:txBody>
      </p:sp>
      <p:sp>
        <p:nvSpPr>
          <p:cNvPr id="5" name="Text 3"/>
          <p:cNvSpPr/>
          <p:nvPr/>
        </p:nvSpPr>
        <p:spPr>
          <a:xfrm>
            <a:off x="1965960" y="3840480"/>
            <a:ext cx="4114800" cy="320040"/>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Guest Reviews</a:t>
            </a:r>
            <a:endParaRPr lang="en-US" sz="1300" dirty="0"/>
          </a:p>
        </p:txBody>
      </p:sp>
      <p:sp>
        <p:nvSpPr>
          <p:cNvPr id="6" name="Text 4"/>
          <p:cNvSpPr/>
          <p:nvPr/>
        </p:nvSpPr>
        <p:spPr>
          <a:xfrm>
            <a:off x="1965960" y="4142232"/>
            <a:ext cx="4114800" cy="320040"/>
          </a:xfrm>
          <a:prstGeom prst="rect">
            <a:avLst/>
          </a:prstGeom>
          <a:noFill/>
          <a:ln/>
        </p:spPr>
        <p:txBody>
          <a:bodyPr wrap="square" rtlCol="0" anchor="ctr"/>
          <a:lstStyle/>
          <a:p>
            <a:pPr indent="0" marL="0">
              <a:buNone/>
            </a:pPr>
            <a:r>
              <a:rPr lang="en-US" sz="1050" dirty="0">
                <a:solidFill>
                  <a:srgbClr val="C9C2B8"/>
                </a:solidFill>
                <a:latin typeface="Calibri" pitchFamily="34" charset="0"/>
                <a:ea typeface="Calibri" pitchFamily="34" charset="-122"/>
                <a:cs typeface="Calibri" pitchFamily="34" charset="-120"/>
              </a:rPr>
              <a:t>Additional Google review excerpts</a:t>
            </a:r>
            <a:endParaRPr lang="en-US" sz="1050" dirty="0"/>
          </a:p>
        </p:txBody>
      </p:sp>
      <p:sp>
        <p:nvSpPr>
          <p:cNvPr id="7" name="Text 5"/>
          <p:cNvSpPr/>
          <p:nvPr/>
        </p:nvSpPr>
        <p:spPr>
          <a:xfrm>
            <a:off x="6583680" y="3840480"/>
            <a:ext cx="457200" cy="457200"/>
          </a:xfrm>
          <a:prstGeom prst="rect">
            <a:avLst/>
          </a:prstGeom>
          <a:noFill/>
          <a:ln/>
        </p:spPr>
        <p:txBody>
          <a:bodyPr wrap="square" rtlCol="0" anchor="ctr"/>
          <a:lstStyle/>
          <a:p>
            <a:pPr indent="0" marL="0">
              <a:buNone/>
            </a:pPr>
            <a:r>
              <a:rPr lang="en-US" sz="2000" b="1" dirty="0">
                <a:solidFill>
                  <a:srgbClr val="A86048"/>
                </a:solidFill>
                <a:latin typeface="Century Schoolbook" pitchFamily="34" charset="0"/>
                <a:ea typeface="Century Schoolbook" pitchFamily="34" charset="-122"/>
                <a:cs typeface="Century Schoolbook" pitchFamily="34" charset="-120"/>
              </a:rPr>
              <a:t>B</a:t>
            </a:r>
            <a:endParaRPr lang="en-US" sz="2000" dirty="0"/>
          </a:p>
        </p:txBody>
      </p:sp>
      <p:sp>
        <p:nvSpPr>
          <p:cNvPr id="8" name="Text 6"/>
          <p:cNvSpPr/>
          <p:nvPr/>
        </p:nvSpPr>
        <p:spPr>
          <a:xfrm>
            <a:off x="7086600" y="3840480"/>
            <a:ext cx="4114800" cy="320040"/>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Social Search</a:t>
            </a:r>
            <a:endParaRPr lang="en-US" sz="1300" dirty="0"/>
          </a:p>
        </p:txBody>
      </p:sp>
      <p:sp>
        <p:nvSpPr>
          <p:cNvPr id="9" name="Text 7"/>
          <p:cNvSpPr/>
          <p:nvPr/>
        </p:nvSpPr>
        <p:spPr>
          <a:xfrm>
            <a:off x="7086600" y="4142232"/>
            <a:ext cx="4114800" cy="320040"/>
          </a:xfrm>
          <a:prstGeom prst="rect">
            <a:avLst/>
          </a:prstGeom>
          <a:noFill/>
          <a:ln/>
        </p:spPr>
        <p:txBody>
          <a:bodyPr wrap="square" rtlCol="0" anchor="ctr"/>
          <a:lstStyle/>
          <a:p>
            <a:pPr indent="0" marL="0">
              <a:buNone/>
            </a:pPr>
            <a:r>
              <a:rPr lang="en-US" sz="1050" dirty="0">
                <a:solidFill>
                  <a:srgbClr val="C9C2B8"/>
                </a:solidFill>
                <a:latin typeface="Calibri" pitchFamily="34" charset="0"/>
                <a:ea typeface="Calibri" pitchFamily="34" charset="-122"/>
                <a:cs typeface="Calibri" pitchFamily="34" charset="-120"/>
              </a:rPr>
              <a:t>What guests find searching Alba on TikTok</a:t>
            </a:r>
            <a:endParaRPr lang="en-US" sz="1050" dirty="0"/>
          </a:p>
        </p:txBody>
      </p:sp>
      <p:sp>
        <p:nvSpPr>
          <p:cNvPr id="10" name="Text 8"/>
          <p:cNvSpPr/>
          <p:nvPr/>
        </p:nvSpPr>
        <p:spPr>
          <a:xfrm>
            <a:off x="1463040" y="4800600"/>
            <a:ext cx="457200" cy="457200"/>
          </a:xfrm>
          <a:prstGeom prst="rect">
            <a:avLst/>
          </a:prstGeom>
          <a:noFill/>
          <a:ln/>
        </p:spPr>
        <p:txBody>
          <a:bodyPr wrap="square" rtlCol="0" anchor="ctr"/>
          <a:lstStyle/>
          <a:p>
            <a:pPr indent="0" marL="0">
              <a:buNone/>
            </a:pPr>
            <a:r>
              <a:rPr lang="en-US" sz="2000" b="1" dirty="0">
                <a:solidFill>
                  <a:srgbClr val="A86048"/>
                </a:solidFill>
                <a:latin typeface="Century Schoolbook" pitchFamily="34" charset="0"/>
                <a:ea typeface="Century Schoolbook" pitchFamily="34" charset="-122"/>
                <a:cs typeface="Century Schoolbook" pitchFamily="34" charset="-120"/>
              </a:rPr>
              <a:t>C</a:t>
            </a:r>
            <a:endParaRPr lang="en-US" sz="2000" dirty="0"/>
          </a:p>
        </p:txBody>
      </p:sp>
      <p:sp>
        <p:nvSpPr>
          <p:cNvPr id="11" name="Text 9"/>
          <p:cNvSpPr/>
          <p:nvPr/>
        </p:nvSpPr>
        <p:spPr>
          <a:xfrm>
            <a:off x="1965960" y="4800600"/>
            <a:ext cx="4114800" cy="320040"/>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Website Experience</a:t>
            </a:r>
            <a:endParaRPr lang="en-US" sz="1300" dirty="0"/>
          </a:p>
        </p:txBody>
      </p:sp>
      <p:sp>
        <p:nvSpPr>
          <p:cNvPr id="12" name="Text 10"/>
          <p:cNvSpPr/>
          <p:nvPr/>
        </p:nvSpPr>
        <p:spPr>
          <a:xfrm>
            <a:off x="1965960" y="5102352"/>
            <a:ext cx="4114800" cy="320040"/>
          </a:xfrm>
          <a:prstGeom prst="rect">
            <a:avLst/>
          </a:prstGeom>
          <a:noFill/>
          <a:ln/>
        </p:spPr>
        <p:txBody>
          <a:bodyPr wrap="square" rtlCol="0" anchor="ctr"/>
          <a:lstStyle/>
          <a:p>
            <a:pPr indent="0" marL="0">
              <a:buNone/>
            </a:pPr>
            <a:r>
              <a:rPr lang="en-US" sz="1050" dirty="0">
                <a:solidFill>
                  <a:srgbClr val="C9C2B8"/>
                </a:solidFill>
                <a:latin typeface="Calibri" pitchFamily="34" charset="0"/>
                <a:ea typeface="Calibri" pitchFamily="34" charset="-122"/>
                <a:cs typeface="Calibri" pitchFamily="34" charset="-120"/>
              </a:rPr>
              <a:t>The current package browsing flow</a:t>
            </a:r>
            <a:endParaRPr lang="en-US" sz="1050" dirty="0"/>
          </a:p>
        </p:txBody>
      </p:sp>
      <p:sp>
        <p:nvSpPr>
          <p:cNvPr id="13" name="Text 11"/>
          <p:cNvSpPr/>
          <p:nvPr/>
        </p:nvSpPr>
        <p:spPr>
          <a:xfrm>
            <a:off x="6583680" y="4800600"/>
            <a:ext cx="457200" cy="457200"/>
          </a:xfrm>
          <a:prstGeom prst="rect">
            <a:avLst/>
          </a:prstGeom>
          <a:noFill/>
          <a:ln/>
        </p:spPr>
        <p:txBody>
          <a:bodyPr wrap="square" rtlCol="0" anchor="ctr"/>
          <a:lstStyle/>
          <a:p>
            <a:pPr indent="0" marL="0">
              <a:buNone/>
            </a:pPr>
            <a:r>
              <a:rPr lang="en-US" sz="2000" b="1" dirty="0">
                <a:solidFill>
                  <a:srgbClr val="A86048"/>
                </a:solidFill>
                <a:latin typeface="Century Schoolbook" pitchFamily="34" charset="0"/>
                <a:ea typeface="Century Schoolbook" pitchFamily="34" charset="-122"/>
                <a:cs typeface="Century Schoolbook" pitchFamily="34" charset="-120"/>
              </a:rPr>
              <a:t>D</a:t>
            </a:r>
            <a:endParaRPr lang="en-US" sz="2000" dirty="0"/>
          </a:p>
        </p:txBody>
      </p:sp>
      <p:sp>
        <p:nvSpPr>
          <p:cNvPr id="14" name="Text 12"/>
          <p:cNvSpPr/>
          <p:nvPr/>
        </p:nvSpPr>
        <p:spPr>
          <a:xfrm>
            <a:off x="7086600" y="4800600"/>
            <a:ext cx="4114800" cy="320040"/>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Loyalty Program Guide</a:t>
            </a:r>
            <a:endParaRPr lang="en-US" sz="1300" dirty="0"/>
          </a:p>
        </p:txBody>
      </p:sp>
      <p:sp>
        <p:nvSpPr>
          <p:cNvPr id="15" name="Text 13"/>
          <p:cNvSpPr/>
          <p:nvPr/>
        </p:nvSpPr>
        <p:spPr>
          <a:xfrm>
            <a:off x="7086600" y="5102352"/>
            <a:ext cx="4114800" cy="320040"/>
          </a:xfrm>
          <a:prstGeom prst="rect">
            <a:avLst/>
          </a:prstGeom>
          <a:noFill/>
          <a:ln/>
        </p:spPr>
        <p:txBody>
          <a:bodyPr wrap="square" rtlCol="0" anchor="ctr"/>
          <a:lstStyle/>
          <a:p>
            <a:pPr indent="0" marL="0">
              <a:buNone/>
            </a:pPr>
            <a:r>
              <a:rPr lang="en-US" sz="1050" dirty="0">
                <a:solidFill>
                  <a:srgbClr val="C9C2B8"/>
                </a:solidFill>
                <a:latin typeface="Calibri" pitchFamily="34" charset="0"/>
                <a:ea typeface="Calibri" pitchFamily="34" charset="-122"/>
                <a:cs typeface="Calibri" pitchFamily="34" charset="-120"/>
              </a:rPr>
              <a:t>Full tier and point-earning detail</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12</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APPENDIX A</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Additional guest review excerpts</a:t>
            </a:r>
            <a:endParaRPr lang="en-US" sz="3000" dirty="0"/>
          </a:p>
        </p:txBody>
      </p:sp>
      <p:sp>
        <p:nvSpPr>
          <p:cNvPr id="6" name="Text 4"/>
          <p:cNvSpPr/>
          <p:nvPr/>
        </p:nvSpPr>
        <p:spPr>
          <a:xfrm>
            <a:off x="777240" y="2011680"/>
            <a:ext cx="914400" cy="731520"/>
          </a:xfrm>
          <a:prstGeom prst="rect">
            <a:avLst/>
          </a:prstGeom>
          <a:noFill/>
          <a:ln/>
        </p:spPr>
        <p:txBody>
          <a:bodyPr wrap="square" rtlCol="0" anchor="ctr"/>
          <a:lstStyle/>
          <a:p>
            <a:pPr indent="0" marL="0">
              <a:buNone/>
            </a:pPr>
            <a:r>
              <a:rPr lang="en-US" sz="4000" b="1" dirty="0">
                <a:solidFill>
                  <a:srgbClr val="A86048"/>
                </a:solidFill>
                <a:latin typeface="Century Schoolbook" pitchFamily="34" charset="0"/>
                <a:ea typeface="Century Schoolbook" pitchFamily="34" charset="-122"/>
                <a:cs typeface="Century Schoolbook" pitchFamily="34" charset="-120"/>
              </a:rPr>
              <a:t>“</a:t>
            </a:r>
            <a:endParaRPr lang="en-US" sz="4000" dirty="0"/>
          </a:p>
        </p:txBody>
      </p:sp>
      <p:sp>
        <p:nvSpPr>
          <p:cNvPr id="7" name="Text 5"/>
          <p:cNvSpPr/>
          <p:nvPr/>
        </p:nvSpPr>
        <p:spPr>
          <a:xfrm>
            <a:off x="822960" y="2651760"/>
            <a:ext cx="3108960" cy="2651760"/>
          </a:xfrm>
          <a:prstGeom prst="rect">
            <a:avLst/>
          </a:prstGeom>
          <a:noFill/>
          <a:ln/>
        </p:spPr>
        <p:txBody>
          <a:bodyPr wrap="square" rtlCol="0" anchor="ctr"/>
          <a:lstStyle/>
          <a:p>
            <a:pPr indent="0" marL="0">
              <a:lnSpc>
                <a:spcPct val="130000"/>
              </a:lnSpc>
              <a:buNone/>
            </a:pPr>
            <a:r>
              <a:rPr lang="en-US" sz="1100" i="1" dirty="0">
                <a:solidFill>
                  <a:srgbClr val="1C1B19"/>
                </a:solidFill>
                <a:latin typeface="Calibri" pitchFamily="34" charset="0"/>
                <a:ea typeface="Calibri" pitchFamily="34" charset="-122"/>
                <a:cs typeface="Calibri" pitchFamily="34" charset="-120"/>
              </a:rPr>
              <a:t>As outlined by others, signage and wayfinding is poor. Pools don't vary in temperature — they really need a cold pool to balance the very hot thermal pools. More shade would help for the sunny days.</a:t>
            </a:r>
            <a:endParaRPr lang="en-US" sz="1100" dirty="0"/>
          </a:p>
        </p:txBody>
      </p:sp>
      <p:sp>
        <p:nvSpPr>
          <p:cNvPr id="8" name="Text 6"/>
          <p:cNvSpPr/>
          <p:nvPr/>
        </p:nvSpPr>
        <p:spPr>
          <a:xfrm>
            <a:off x="822960" y="5394960"/>
            <a:ext cx="3108960" cy="365760"/>
          </a:xfrm>
          <a:prstGeom prst="rect">
            <a:avLst/>
          </a:prstGeom>
          <a:noFill/>
          <a:ln/>
        </p:spPr>
        <p:txBody>
          <a:bodyPr wrap="square" rtlCol="0" anchor="ctr"/>
          <a:lstStyle/>
          <a:p>
            <a:pPr indent="0" marL="0">
              <a:buNone/>
            </a:pPr>
            <a:r>
              <a:rPr lang="en-US" sz="950" b="1" dirty="0">
                <a:solidFill>
                  <a:srgbClr val="6E6862"/>
                </a:solidFill>
                <a:latin typeface="Calibri" pitchFamily="34" charset="0"/>
                <a:ea typeface="Calibri" pitchFamily="34" charset="-122"/>
                <a:cs typeface="Calibri" pitchFamily="34" charset="-120"/>
              </a:rPr>
              <a:t>Verified guest — Google review</a:t>
            </a:r>
            <a:endParaRPr lang="en-US" sz="950" dirty="0"/>
          </a:p>
        </p:txBody>
      </p:sp>
      <p:sp>
        <p:nvSpPr>
          <p:cNvPr id="9" name="Shape 7"/>
          <p:cNvSpPr/>
          <p:nvPr/>
        </p:nvSpPr>
        <p:spPr>
          <a:xfrm>
            <a:off x="4160520" y="2103120"/>
            <a:ext cx="0" cy="3840480"/>
          </a:xfrm>
          <a:prstGeom prst="line">
            <a:avLst/>
          </a:prstGeom>
          <a:noFill/>
          <a:ln w="9525">
            <a:solidFill>
              <a:srgbClr val="D8D1C2"/>
            </a:solidFill>
            <a:prstDash val="solid"/>
          </a:ln>
        </p:spPr>
      </p:sp>
      <p:sp>
        <p:nvSpPr>
          <p:cNvPr id="10" name="Text 8"/>
          <p:cNvSpPr/>
          <p:nvPr/>
        </p:nvSpPr>
        <p:spPr>
          <a:xfrm>
            <a:off x="4389120" y="2011680"/>
            <a:ext cx="914400" cy="731520"/>
          </a:xfrm>
          <a:prstGeom prst="rect">
            <a:avLst/>
          </a:prstGeom>
          <a:noFill/>
          <a:ln/>
        </p:spPr>
        <p:txBody>
          <a:bodyPr wrap="square" rtlCol="0" anchor="ctr"/>
          <a:lstStyle/>
          <a:p>
            <a:pPr indent="0" marL="0">
              <a:buNone/>
            </a:pPr>
            <a:r>
              <a:rPr lang="en-US" sz="4000" b="1" dirty="0">
                <a:solidFill>
                  <a:srgbClr val="A86048"/>
                </a:solidFill>
                <a:latin typeface="Century Schoolbook" pitchFamily="34" charset="0"/>
                <a:ea typeface="Century Schoolbook" pitchFamily="34" charset="-122"/>
                <a:cs typeface="Century Schoolbook" pitchFamily="34" charset="-120"/>
              </a:rPr>
              <a:t>“</a:t>
            </a:r>
            <a:endParaRPr lang="en-US" sz="4000" dirty="0"/>
          </a:p>
        </p:txBody>
      </p:sp>
      <p:sp>
        <p:nvSpPr>
          <p:cNvPr id="11" name="Text 9"/>
          <p:cNvSpPr/>
          <p:nvPr/>
        </p:nvSpPr>
        <p:spPr>
          <a:xfrm>
            <a:off x="4434840" y="2651760"/>
            <a:ext cx="3108960" cy="2651760"/>
          </a:xfrm>
          <a:prstGeom prst="rect">
            <a:avLst/>
          </a:prstGeom>
          <a:noFill/>
          <a:ln/>
        </p:spPr>
        <p:txBody>
          <a:bodyPr wrap="square" rtlCol="0" anchor="ctr"/>
          <a:lstStyle/>
          <a:p>
            <a:pPr indent="0" marL="0">
              <a:lnSpc>
                <a:spcPct val="130000"/>
              </a:lnSpc>
              <a:buNone/>
            </a:pPr>
            <a:r>
              <a:rPr lang="en-US" sz="1100" i="1" dirty="0">
                <a:solidFill>
                  <a:srgbClr val="1C1B19"/>
                </a:solidFill>
                <a:latin typeface="Calibri" pitchFamily="34" charset="0"/>
                <a:ea typeface="Calibri" pitchFamily="34" charset="-122"/>
                <a:cs typeface="Calibri" pitchFamily="34" charset="-120"/>
              </a:rPr>
              <a:t>The staff in the restaurant, by contrast to the desk, were rude and pretentious and treated you like an imposition. This was most disappointing. The food is grossly overpriced for what's on offer.</a:t>
            </a:r>
            <a:endParaRPr lang="en-US" sz="1100" dirty="0"/>
          </a:p>
        </p:txBody>
      </p:sp>
      <p:sp>
        <p:nvSpPr>
          <p:cNvPr id="12" name="Text 10"/>
          <p:cNvSpPr/>
          <p:nvPr/>
        </p:nvSpPr>
        <p:spPr>
          <a:xfrm>
            <a:off x="4434840" y="5394960"/>
            <a:ext cx="3108960" cy="365760"/>
          </a:xfrm>
          <a:prstGeom prst="rect">
            <a:avLst/>
          </a:prstGeom>
          <a:noFill/>
          <a:ln/>
        </p:spPr>
        <p:txBody>
          <a:bodyPr wrap="square" rtlCol="0" anchor="ctr"/>
          <a:lstStyle/>
          <a:p>
            <a:pPr indent="0" marL="0">
              <a:buNone/>
            </a:pPr>
            <a:r>
              <a:rPr lang="en-US" sz="950" b="1" dirty="0">
                <a:solidFill>
                  <a:srgbClr val="6E6862"/>
                </a:solidFill>
                <a:latin typeface="Calibri" pitchFamily="34" charset="0"/>
                <a:ea typeface="Calibri" pitchFamily="34" charset="-122"/>
                <a:cs typeface="Calibri" pitchFamily="34" charset="-120"/>
              </a:rPr>
              <a:t>Verified guest — Google review</a:t>
            </a:r>
            <a:endParaRPr lang="en-US" sz="950" dirty="0"/>
          </a:p>
        </p:txBody>
      </p:sp>
      <p:sp>
        <p:nvSpPr>
          <p:cNvPr id="13" name="Shape 11"/>
          <p:cNvSpPr/>
          <p:nvPr/>
        </p:nvSpPr>
        <p:spPr>
          <a:xfrm>
            <a:off x="7772400" y="2103120"/>
            <a:ext cx="0" cy="3840480"/>
          </a:xfrm>
          <a:prstGeom prst="line">
            <a:avLst/>
          </a:prstGeom>
          <a:noFill/>
          <a:ln w="9525">
            <a:solidFill>
              <a:srgbClr val="D8D1C2"/>
            </a:solidFill>
            <a:prstDash val="solid"/>
          </a:ln>
        </p:spPr>
      </p:sp>
      <p:sp>
        <p:nvSpPr>
          <p:cNvPr id="14" name="Text 12"/>
          <p:cNvSpPr/>
          <p:nvPr/>
        </p:nvSpPr>
        <p:spPr>
          <a:xfrm>
            <a:off x="8001000" y="2011680"/>
            <a:ext cx="914400" cy="731520"/>
          </a:xfrm>
          <a:prstGeom prst="rect">
            <a:avLst/>
          </a:prstGeom>
          <a:noFill/>
          <a:ln/>
        </p:spPr>
        <p:txBody>
          <a:bodyPr wrap="square" rtlCol="0" anchor="ctr"/>
          <a:lstStyle/>
          <a:p>
            <a:pPr indent="0" marL="0">
              <a:buNone/>
            </a:pPr>
            <a:r>
              <a:rPr lang="en-US" sz="4000" b="1" dirty="0">
                <a:solidFill>
                  <a:srgbClr val="A86048"/>
                </a:solidFill>
                <a:latin typeface="Century Schoolbook" pitchFamily="34" charset="0"/>
                <a:ea typeface="Century Schoolbook" pitchFamily="34" charset="-122"/>
                <a:cs typeface="Century Schoolbook" pitchFamily="34" charset="-120"/>
              </a:rPr>
              <a:t>“</a:t>
            </a:r>
            <a:endParaRPr lang="en-US" sz="4000" dirty="0"/>
          </a:p>
        </p:txBody>
      </p:sp>
      <p:sp>
        <p:nvSpPr>
          <p:cNvPr id="15" name="Text 13"/>
          <p:cNvSpPr/>
          <p:nvPr/>
        </p:nvSpPr>
        <p:spPr>
          <a:xfrm>
            <a:off x="8046720" y="2651760"/>
            <a:ext cx="3108960" cy="2651760"/>
          </a:xfrm>
          <a:prstGeom prst="rect">
            <a:avLst/>
          </a:prstGeom>
          <a:noFill/>
          <a:ln/>
        </p:spPr>
        <p:txBody>
          <a:bodyPr wrap="square" rtlCol="0" anchor="ctr"/>
          <a:lstStyle/>
          <a:p>
            <a:pPr indent="0" marL="0">
              <a:lnSpc>
                <a:spcPct val="130000"/>
              </a:lnSpc>
              <a:buNone/>
            </a:pPr>
            <a:r>
              <a:rPr lang="en-US" sz="1100" i="1" dirty="0">
                <a:solidFill>
                  <a:srgbClr val="1C1B19"/>
                </a:solidFill>
                <a:latin typeface="Calibri" pitchFamily="34" charset="0"/>
                <a:ea typeface="Calibri" pitchFamily="34" charset="-122"/>
                <a:cs typeface="Calibri" pitchFamily="34" charset="-120"/>
              </a:rPr>
              <a:t>This could be a great place for festivals and music concerts. The parking lot capacity is enormously huge — perfect for an outdoor theatre, picnic, or barbecue. Wish I had the power to do such business.</a:t>
            </a:r>
            <a:endParaRPr lang="en-US" sz="1100" dirty="0"/>
          </a:p>
        </p:txBody>
      </p:sp>
      <p:sp>
        <p:nvSpPr>
          <p:cNvPr id="16" name="Text 14"/>
          <p:cNvSpPr/>
          <p:nvPr/>
        </p:nvSpPr>
        <p:spPr>
          <a:xfrm>
            <a:off x="8046720" y="5394960"/>
            <a:ext cx="3108960" cy="365760"/>
          </a:xfrm>
          <a:prstGeom prst="rect">
            <a:avLst/>
          </a:prstGeom>
          <a:noFill/>
          <a:ln/>
        </p:spPr>
        <p:txBody>
          <a:bodyPr wrap="square" rtlCol="0" anchor="ctr"/>
          <a:lstStyle/>
          <a:p>
            <a:pPr indent="0" marL="0">
              <a:buNone/>
            </a:pPr>
            <a:r>
              <a:rPr lang="en-US" sz="950" b="1" dirty="0">
                <a:solidFill>
                  <a:srgbClr val="6E6862"/>
                </a:solidFill>
                <a:latin typeface="Calibri" pitchFamily="34" charset="0"/>
                <a:ea typeface="Calibri" pitchFamily="34" charset="-122"/>
                <a:cs typeface="Calibri" pitchFamily="34" charset="-120"/>
              </a:rPr>
              <a:t>Sultan G. — Local Guide, Google review</a:t>
            </a:r>
            <a:endParaRPr lang="en-US" sz="950" dirty="0"/>
          </a:p>
        </p:txBody>
      </p:sp>
      <p:sp>
        <p:nvSpPr>
          <p:cNvPr id="17" name="Shape 15"/>
          <p:cNvSpPr/>
          <p:nvPr/>
        </p:nvSpPr>
        <p:spPr>
          <a:xfrm>
            <a:off x="548640" y="6291072"/>
            <a:ext cx="11094415" cy="0"/>
          </a:xfrm>
          <a:prstGeom prst="line">
            <a:avLst/>
          </a:prstGeom>
          <a:noFill/>
          <a:ln w="9525">
            <a:solidFill>
              <a:srgbClr val="D8D1C2"/>
            </a:solidFill>
            <a:prstDash val="solid"/>
          </a:ln>
        </p:spPr>
      </p:sp>
      <p:sp>
        <p:nvSpPr>
          <p:cNvPr id="18" name="Text 16"/>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19" name="Text 17"/>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12</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13</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APPENDIX B</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45720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Searching ‘Alba hot spring’ on TikTok</a:t>
            </a:r>
            <a:endParaRPr lang="en-US" sz="3000" dirty="0"/>
          </a:p>
        </p:txBody>
      </p:sp>
      <p:pic>
        <p:nvPicPr>
          <p:cNvPr id="6" name="Image 0" descr="preencoded.png">    </p:cNvPr>
          <p:cNvPicPr>
            <a:picLocks noChangeAspect="1"/>
          </p:cNvPicPr>
          <p:nvPr/>
        </p:nvPicPr>
        <p:blipFill>
          <a:blip r:embed="rId1"/>
          <a:srcRect l="0" r="0" t="0" b="0"/>
          <a:stretch/>
        </p:blipFill>
        <p:spPr>
          <a:xfrm>
            <a:off x="2761488" y="1874520"/>
            <a:ext cx="6665976" cy="4023360"/>
          </a:xfrm>
          <a:prstGeom prst="rect">
            <a:avLst/>
          </a:prstGeom>
        </p:spPr>
      </p:pic>
      <p:sp>
        <p:nvSpPr>
          <p:cNvPr id="7" name="Text 4"/>
          <p:cNvSpPr/>
          <p:nvPr/>
        </p:nvSpPr>
        <p:spPr>
          <a:xfrm>
            <a:off x="822960" y="5852160"/>
            <a:ext cx="10545775" cy="365760"/>
          </a:xfrm>
          <a:prstGeom prst="rect">
            <a:avLst/>
          </a:prstGeom>
          <a:noFill/>
          <a:ln/>
        </p:spPr>
        <p:txBody>
          <a:bodyPr wrap="square" rtlCol="0" anchor="ctr"/>
          <a:lstStyle/>
          <a:p>
            <a:pPr algn="ctr" indent="0" marL="0">
              <a:buNone/>
            </a:pPr>
            <a:r>
              <a:rPr lang="en-US" sz="1050" i="1" dirty="0">
                <a:solidFill>
                  <a:srgbClr val="6E6862"/>
                </a:solidFill>
                <a:latin typeface="Calibri" pitchFamily="34" charset="0"/>
                <a:ea typeface="Calibri" pitchFamily="34" charset="-122"/>
                <a:cs typeface="Calibri" pitchFamily="34" charset="-120"/>
              </a:rPr>
              <a:t>Every result is user-generated or influencer content — there is no verified Alba account for guests to follow, unlike its verified Instagram.</a:t>
            </a:r>
            <a:endParaRPr lang="en-US" sz="1050" dirty="0"/>
          </a:p>
        </p:txBody>
      </p:sp>
      <p:sp>
        <p:nvSpPr>
          <p:cNvPr id="8" name="Shape 5"/>
          <p:cNvSpPr/>
          <p:nvPr/>
        </p:nvSpPr>
        <p:spPr>
          <a:xfrm>
            <a:off x="548640" y="6291072"/>
            <a:ext cx="11094415" cy="0"/>
          </a:xfrm>
          <a:prstGeom prst="line">
            <a:avLst/>
          </a:prstGeom>
          <a:noFill/>
          <a:ln w="9525">
            <a:solidFill>
              <a:srgbClr val="D8D1C2"/>
            </a:solidFill>
            <a:prstDash val="solid"/>
          </a:ln>
        </p:spPr>
      </p:sp>
      <p:sp>
        <p:nvSpPr>
          <p:cNvPr id="9" name="Text 6"/>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10" name="Text 7"/>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13</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14</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APPENDIX C</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2600" b="1" dirty="0">
                <a:solidFill>
                  <a:srgbClr val="1C1B19"/>
                </a:solidFill>
                <a:latin typeface="Century Schoolbook" pitchFamily="34" charset="0"/>
                <a:ea typeface="Century Schoolbook" pitchFamily="34" charset="-122"/>
                <a:cs typeface="Century Schoolbook" pitchFamily="34" charset="-120"/>
              </a:rPr>
              <a:t>Poor Information Architecture</a:t>
            </a:r>
            <a:endParaRPr lang="en-US" sz="2600" dirty="0"/>
          </a:p>
        </p:txBody>
      </p:sp>
      <p:pic>
        <p:nvPicPr>
          <p:cNvPr id="6" name="Image 0" descr="preencoded.png">    </p:cNvPr>
          <p:cNvPicPr>
            <a:picLocks noChangeAspect="1"/>
          </p:cNvPicPr>
          <p:nvPr/>
        </p:nvPicPr>
        <p:blipFill>
          <a:blip r:embed="rId1"/>
          <a:srcRect l="0" r="0" t="0" b="0"/>
          <a:stretch/>
        </p:blipFill>
        <p:spPr>
          <a:xfrm>
            <a:off x="2633472" y="1965960"/>
            <a:ext cx="6922008" cy="3200400"/>
          </a:xfrm>
          <a:prstGeom prst="rect">
            <a:avLst/>
          </a:prstGeom>
        </p:spPr>
      </p:pic>
      <p:sp>
        <p:nvSpPr>
          <p:cNvPr id="7" name="Text 4"/>
          <p:cNvSpPr/>
          <p:nvPr/>
        </p:nvSpPr>
        <p:spPr>
          <a:xfrm>
            <a:off x="822960" y="5394960"/>
            <a:ext cx="10545775" cy="548640"/>
          </a:xfrm>
          <a:prstGeom prst="rect">
            <a:avLst/>
          </a:prstGeom>
          <a:noFill/>
          <a:ln/>
        </p:spPr>
        <p:txBody>
          <a:bodyPr wrap="square" rtlCol="0" anchor="ctr"/>
          <a:lstStyle/>
          <a:p>
            <a:pPr algn="ctr" indent="0" marL="0">
              <a:buNone/>
            </a:pPr>
            <a:r>
              <a:rPr lang="en-US" sz="1050" i="1" dirty="0">
                <a:solidFill>
                  <a:srgbClr val="6E6862"/>
                </a:solidFill>
                <a:latin typeface="Calibri" pitchFamily="34" charset="0"/>
                <a:ea typeface="Calibri" pitchFamily="34" charset="-122"/>
                <a:cs typeface="Calibri" pitchFamily="34" charset="-120"/>
              </a:rPr>
              <a:t>Hot Springs, Spa, Dine, Stay, and Packages each open a separate page with no summary view — the source of the information-search pain point.</a:t>
            </a:r>
            <a:endParaRPr lang="en-US" sz="1050" dirty="0"/>
          </a:p>
        </p:txBody>
      </p:sp>
      <p:sp>
        <p:nvSpPr>
          <p:cNvPr id="8" name="Shape 5"/>
          <p:cNvSpPr/>
          <p:nvPr/>
        </p:nvSpPr>
        <p:spPr>
          <a:xfrm>
            <a:off x="548640" y="6291072"/>
            <a:ext cx="11094415" cy="0"/>
          </a:xfrm>
          <a:prstGeom prst="line">
            <a:avLst/>
          </a:prstGeom>
          <a:noFill/>
          <a:ln w="9525">
            <a:solidFill>
              <a:srgbClr val="D8D1C2"/>
            </a:solidFill>
            <a:prstDash val="solid"/>
          </a:ln>
        </p:spPr>
      </p:sp>
      <p:sp>
        <p:nvSpPr>
          <p:cNvPr id="9" name="Text 6"/>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10" name="Text 7"/>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14</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15</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APPENDIX D</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2600" b="1" dirty="0">
                <a:solidFill>
                  <a:srgbClr val="1C1B19"/>
                </a:solidFill>
                <a:latin typeface="Century Schoolbook" pitchFamily="34" charset="0"/>
                <a:ea typeface="Century Schoolbook" pitchFamily="34" charset="-122"/>
                <a:cs typeface="Century Schoolbook" pitchFamily="34" charset="-120"/>
              </a:rPr>
              <a:t>Alba loyalty program — full guide</a:t>
            </a:r>
            <a:endParaRPr lang="en-US" sz="2600" dirty="0"/>
          </a:p>
        </p:txBody>
      </p:sp>
      <p:sp>
        <p:nvSpPr>
          <p:cNvPr id="6" name="Text 4"/>
          <p:cNvSpPr/>
          <p:nvPr/>
        </p:nvSpPr>
        <p:spPr>
          <a:xfrm>
            <a:off x="548640" y="1965960"/>
            <a:ext cx="5486400" cy="320040"/>
          </a:xfrm>
          <a:prstGeom prst="rect">
            <a:avLst/>
          </a:prstGeom>
          <a:noFill/>
          <a:ln/>
        </p:spPr>
        <p:txBody>
          <a:bodyPr wrap="square" rtlCol="0" anchor="ctr"/>
          <a:lstStyle/>
          <a:p>
            <a:pPr indent="0" marL="0">
              <a:buNone/>
            </a:pPr>
            <a:r>
              <a:rPr lang="en-US" sz="1100" b="1" spc="150" kern="0" dirty="0">
                <a:solidFill>
                  <a:srgbClr val="7A4433"/>
                </a:solidFill>
                <a:latin typeface="Calibri" pitchFamily="34" charset="0"/>
                <a:ea typeface="Calibri" pitchFamily="34" charset="-122"/>
                <a:cs typeface="Calibri" pitchFamily="34" charset="-120"/>
              </a:rPr>
              <a:t>MEMBERSHIP TIERS</a:t>
            </a:r>
            <a:endParaRPr lang="en-US" sz="11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548640" y="2331720"/>
          <a:ext cx="5486400" cy="914400"/>
        </p:xfrm>
        <a:graphic>
          <a:graphicData uri="http://schemas.openxmlformats.org/drawingml/2006/table">
            <a:tbl>
              <a:tblPr/>
              <a:tblGrid>
                <a:gridCol w="2011680"/>
                <a:gridCol w="1280160"/>
                <a:gridCol w="2194560"/>
              </a:tblGrid>
              <a:tr h="411480">
                <a:tc>
                  <a:txBody>
                    <a:bodyPr/>
                    <a:lstStyle/>
                    <a:p>
                      <a:pPr indent="0" marL="0">
                        <a:buNone/>
                      </a:pPr>
                      <a:r>
                        <a:rPr lang="en-US" sz="1100" b="1" dirty="0">
                          <a:solidFill>
                            <a:srgbClr val="FFFFFF"/>
                          </a:solidFill>
                          <a:latin typeface="Calibri" pitchFamily="34" charset="0"/>
                          <a:ea typeface="Calibri" pitchFamily="34" charset="-122"/>
                          <a:cs typeface="Calibri" pitchFamily="34" charset="-120"/>
                        </a:rPr>
                        <a:t>Stage</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7A4433"/>
                    </a:solidFill>
                  </a:tcPr>
                </a:tc>
                <a:tc>
                  <a:txBody>
                    <a:bodyPr/>
                    <a:lstStyle/>
                    <a:p>
                      <a:pPr indent="0" marL="0">
                        <a:buNone/>
                      </a:pPr>
                      <a:r>
                        <a:rPr lang="en-US" sz="1100" b="1" dirty="0">
                          <a:solidFill>
                            <a:srgbClr val="FFFFFF"/>
                          </a:solidFill>
                          <a:latin typeface="Calibri" pitchFamily="34" charset="0"/>
                          <a:ea typeface="Calibri" pitchFamily="34" charset="-122"/>
                          <a:cs typeface="Calibri" pitchFamily="34" charset="-120"/>
                        </a:rPr>
                        <a:t>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7A4433"/>
                    </a:solidFill>
                  </a:tcPr>
                </a:tc>
                <a:tc>
                  <a:txBody>
                    <a:bodyPr/>
                    <a:lstStyle/>
                    <a:p>
                      <a:pPr indent="0" marL="0">
                        <a:buNone/>
                      </a:pPr>
                      <a:r>
                        <a:rPr lang="en-US" sz="1100" b="1" dirty="0">
                          <a:solidFill>
                            <a:srgbClr val="FFFFFF"/>
                          </a:solidFill>
                          <a:latin typeface="Calibri" pitchFamily="34" charset="0"/>
                          <a:ea typeface="Calibri" pitchFamily="34" charset="-122"/>
                          <a:cs typeface="Calibri" pitchFamily="34" charset="-120"/>
                        </a:rPr>
                        <a:t>Reward</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7A4433"/>
                    </a:solidFill>
                  </a:tcPr>
                </a:tc>
              </a:tr>
              <a:tr h="411480">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Healthy Novice</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20 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$10 off next visit</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r>
              <a:tr h="411480">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Wellness Superstar</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50 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Free add-on massage treatment</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r>
              <a:tr h="411480">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Relaxation Guru</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100 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Access to VIP spa lounge</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r>
            </a:tbl>
          </a:graphicData>
        </a:graphic>
      </p:graphicFrame>
      <p:sp>
        <p:nvSpPr>
          <p:cNvPr id="8" name="Text 5"/>
          <p:cNvSpPr/>
          <p:nvPr/>
        </p:nvSpPr>
        <p:spPr>
          <a:xfrm>
            <a:off x="6492240" y="1965960"/>
            <a:ext cx="5120640" cy="320040"/>
          </a:xfrm>
          <a:prstGeom prst="rect">
            <a:avLst/>
          </a:prstGeom>
          <a:noFill/>
          <a:ln/>
        </p:spPr>
        <p:txBody>
          <a:bodyPr wrap="square" rtlCol="0" anchor="ctr"/>
          <a:lstStyle/>
          <a:p>
            <a:pPr indent="0" marL="0">
              <a:buNone/>
            </a:pPr>
            <a:r>
              <a:rPr lang="en-US" sz="1100" b="1" spc="150" kern="0" dirty="0">
                <a:solidFill>
                  <a:srgbClr val="7A4433"/>
                </a:solidFill>
                <a:latin typeface="Calibri" pitchFamily="34" charset="0"/>
                <a:ea typeface="Calibri" pitchFamily="34" charset="-122"/>
                <a:cs typeface="Calibri" pitchFamily="34" charset="-120"/>
              </a:rPr>
              <a:t>POINT REDEMPTION</a:t>
            </a:r>
            <a:endParaRPr lang="en-US" sz="1100" dirty="0"/>
          </a:p>
        </p:txBody>
      </p:sp>
      <p:graphicFrame>
        <p:nvGraphicFramePr>
          <p:cNvPr id="31" name="Table 1"/>
          <p:cNvGraphicFramePr>
            <a:graphicFrameLocks noGrp="1"/>
          </p:cNvGraphicFramePr>
          <p:nvPr>
            <p:extLst>
              <p:ext uri="{D42A27DB-BD31-4B8C-83A1-F6EECF244321}">
                <p14:modId xmlns:p14="http://schemas.microsoft.com/office/powerpoint/2010/main" val="1579011935"/>
              </p:ext>
            </p:extLst>
          </p:nvPr>
        </p:nvGraphicFramePr>
        <p:xfrm>
          <a:off x="6492240" y="2331720"/>
          <a:ext cx="5120640" cy="914400"/>
        </p:xfrm>
        <a:graphic>
          <a:graphicData uri="http://schemas.openxmlformats.org/drawingml/2006/table">
            <a:tbl>
              <a:tblPr/>
              <a:tblGrid>
                <a:gridCol w="3291840"/>
                <a:gridCol w="1828800"/>
              </a:tblGrid>
              <a:tr h="411480">
                <a:tc>
                  <a:txBody>
                    <a:bodyPr/>
                    <a:lstStyle/>
                    <a:p>
                      <a:pPr indent="0" marL="0">
                        <a:buNone/>
                      </a:pPr>
                      <a:r>
                        <a:rPr lang="en-US" sz="1100" b="1" dirty="0">
                          <a:solidFill>
                            <a:srgbClr val="FFFFFF"/>
                          </a:solidFill>
                          <a:latin typeface="Calibri" pitchFamily="34" charset="0"/>
                          <a:ea typeface="Calibri" pitchFamily="34" charset="-122"/>
                          <a:cs typeface="Calibri" pitchFamily="34" charset="-120"/>
                        </a:rPr>
                        <a:t>Action</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7A4433"/>
                    </a:solidFill>
                  </a:tcPr>
                </a:tc>
                <a:tc>
                  <a:txBody>
                    <a:bodyPr/>
                    <a:lstStyle/>
                    <a:p>
                      <a:pPr indent="0" marL="0">
                        <a:buNone/>
                      </a:pPr>
                      <a:r>
                        <a:rPr lang="en-US" sz="1100" b="1" dirty="0">
                          <a:solidFill>
                            <a:srgbClr val="FFFFFF"/>
                          </a:solidFill>
                          <a:latin typeface="Calibri" pitchFamily="34" charset="0"/>
                          <a:ea typeface="Calibri" pitchFamily="34" charset="-122"/>
                          <a:cs typeface="Calibri" pitchFamily="34" charset="-120"/>
                        </a:rPr>
                        <a:t>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7A4433"/>
                    </a:solidFill>
                  </a:tcPr>
                </a:tc>
              </a:tr>
              <a:tr h="411480">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Refer a friend</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5 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r>
              <a:tr h="411480">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Every spa visit</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10 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r>
              <a:tr h="411480">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Complete the survey</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2 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r>
              <a:tr h="411480">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Every meal purchased</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10 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r>
              <a:tr h="411480">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Share a post tagging Alba</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c>
                  <a:txBody>
                    <a:bodyPr/>
                    <a:lstStyle/>
                    <a:p>
                      <a:pPr indent="0" marL="0">
                        <a:buNone/>
                      </a:pPr>
                      <a:r>
                        <a:rPr lang="en-US" sz="1100" dirty="0">
                          <a:solidFill>
                            <a:srgbClr val="1C1B19"/>
                          </a:solidFill>
                          <a:latin typeface="Calibri" pitchFamily="34" charset="0"/>
                          <a:ea typeface="Calibri" pitchFamily="34" charset="-122"/>
                          <a:cs typeface="Calibri" pitchFamily="34" charset="-120"/>
                        </a:rPr>
                        <a:t>5 points</a:t>
                      </a:r>
                      <a:endParaRPr lang="en-US" sz="1100" dirty="0">
                        <a:latin typeface="Calibri" charset="0"/>
                        <a:ea typeface="Calibri" charset="0"/>
                        <a:cs typeface="Calibri" charset="0"/>
                      </a:endParaRPr>
                    </a:p>
                  </a:txBody>
                  <a:tcPr marL="91440" marR="91440" marT="45720" marB="45720" anchor="ctr">
                    <a:lnL w="9525" cap="flat" cmpd="sng" algn="ctr">
                      <a:solidFill>
                        <a:srgbClr val="D8D1C2"/>
                      </a:solidFill>
                      <a:prstDash val="solid"/>
                      <a:round/>
                      <a:headEnd type="none" w="med" len="med"/>
                      <a:tailEnd type="none" w="med" len="med"/>
                    </a:lnL>
                    <a:lnR w="9525" cap="flat" cmpd="sng" algn="ctr">
                      <a:solidFill>
                        <a:srgbClr val="D8D1C2"/>
                      </a:solidFill>
                      <a:prstDash val="solid"/>
                      <a:round/>
                      <a:headEnd type="none" w="med" len="med"/>
                      <a:tailEnd type="none" w="med" len="med"/>
                    </a:lnR>
                    <a:lnT w="9525" cap="flat" cmpd="sng" algn="ctr">
                      <a:solidFill>
                        <a:srgbClr val="D8D1C2"/>
                      </a:solidFill>
                      <a:prstDash val="solid"/>
                      <a:round/>
                      <a:headEnd type="none" w="med" len="med"/>
                      <a:tailEnd type="none" w="med" len="med"/>
                    </a:lnT>
                    <a:lnB w="9525" cap="flat" cmpd="sng" algn="ctr">
                      <a:solidFill>
                        <a:srgbClr val="D8D1C2"/>
                      </a:solidFill>
                      <a:prstDash val="solid"/>
                      <a:round/>
                      <a:headEnd type="none" w="med" len="med"/>
                      <a:tailEnd type="none" w="med" len="med"/>
                    </a:lnB>
                    <a:solidFill>
                      <a:srgbClr val="FFFFFF"/>
                    </a:solidFill>
                  </a:tcPr>
                </a:tc>
              </a:tr>
            </a:tbl>
          </a:graphicData>
        </a:graphic>
      </p:graphicFrame>
      <p:sp>
        <p:nvSpPr>
          <p:cNvPr id="10" name="Shape 6"/>
          <p:cNvSpPr/>
          <p:nvPr/>
        </p:nvSpPr>
        <p:spPr>
          <a:xfrm>
            <a:off x="548640" y="6291072"/>
            <a:ext cx="11094415" cy="0"/>
          </a:xfrm>
          <a:prstGeom prst="line">
            <a:avLst/>
          </a:prstGeom>
          <a:noFill/>
          <a:ln w="9525">
            <a:solidFill>
              <a:srgbClr val="D8D1C2"/>
            </a:solidFill>
            <a:prstDash val="solid"/>
          </a:ln>
        </p:spPr>
      </p:sp>
      <p:sp>
        <p:nvSpPr>
          <p:cNvPr id="11" name="Text 7"/>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12" name="Text 8"/>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15</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02</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BRAND SNAPSHOT</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A modern geothermal retreat in</a:t>
            </a:r>
            <a:endParaRPr lang="en-US" sz="3000" dirty="0"/>
          </a:p>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regional Victoria</a:t>
            </a:r>
            <a:endParaRPr lang="en-US" sz="3000" dirty="0"/>
          </a:p>
        </p:txBody>
      </p:sp>
      <p:sp>
        <p:nvSpPr>
          <p:cNvPr id="6" name="Text 4"/>
          <p:cNvSpPr/>
          <p:nvPr/>
        </p:nvSpPr>
        <p:spPr>
          <a:xfrm>
            <a:off x="777240" y="3017520"/>
            <a:ext cx="2240280" cy="822960"/>
          </a:xfrm>
          <a:prstGeom prst="rect">
            <a:avLst/>
          </a:prstGeom>
          <a:noFill/>
          <a:ln/>
        </p:spPr>
        <p:txBody>
          <a:bodyPr wrap="square" rtlCol="0" anchor="ctr"/>
          <a:lstStyle/>
          <a:p>
            <a:pPr indent="0" marL="0">
              <a:buNone/>
            </a:pPr>
            <a:r>
              <a:rPr lang="en-US" sz="3200" b="1" dirty="0">
                <a:solidFill>
                  <a:srgbClr val="7A4433"/>
                </a:solidFill>
                <a:latin typeface="Century Schoolbook" pitchFamily="34" charset="0"/>
                <a:ea typeface="Century Schoolbook" pitchFamily="34" charset="-122"/>
                <a:cs typeface="Century Schoolbook" pitchFamily="34" charset="-120"/>
              </a:rPr>
              <a:t>6th</a:t>
            </a:r>
            <a:endParaRPr lang="en-US" sz="3200" dirty="0"/>
          </a:p>
        </p:txBody>
      </p:sp>
      <p:sp>
        <p:nvSpPr>
          <p:cNvPr id="7" name="Text 5"/>
          <p:cNvSpPr/>
          <p:nvPr/>
        </p:nvSpPr>
        <p:spPr>
          <a:xfrm>
            <a:off x="777240" y="3886200"/>
            <a:ext cx="2194560" cy="822960"/>
          </a:xfrm>
          <a:prstGeom prst="rect">
            <a:avLst/>
          </a:prstGeom>
          <a:noFill/>
          <a:ln/>
        </p:spPr>
        <p:txBody>
          <a:bodyPr wrap="square" rtlCol="0" anchor="ctr"/>
          <a:lstStyle/>
          <a:p>
            <a:pPr indent="0" marL="0">
              <a:lnSpc>
                <a:spcPct val="125000"/>
              </a:lnSpc>
              <a:buNone/>
            </a:pPr>
            <a:r>
              <a:rPr lang="en-US" sz="1100" dirty="0">
                <a:solidFill>
                  <a:srgbClr val="1C1B19"/>
                </a:solidFill>
                <a:latin typeface="Calibri" pitchFamily="34" charset="0"/>
                <a:ea typeface="Calibri" pitchFamily="34" charset="-122"/>
                <a:cs typeface="Calibri" pitchFamily="34" charset="-120"/>
              </a:rPr>
              <a:t>Australia's global rank</a:t>
            </a:r>
            <a:endParaRPr lang="en-US" sz="1100" dirty="0"/>
          </a:p>
          <a:p>
            <a:pPr indent="0" marL="0">
              <a:lnSpc>
                <a:spcPct val="125000"/>
              </a:lnSpc>
              <a:buNone/>
            </a:pPr>
            <a:r>
              <a:rPr lang="en-US" sz="1100" dirty="0">
                <a:solidFill>
                  <a:srgbClr val="1C1B19"/>
                </a:solidFill>
                <a:latin typeface="Calibri" pitchFamily="34" charset="0"/>
                <a:ea typeface="Calibri" pitchFamily="34" charset="-122"/>
                <a:cs typeface="Calibri" pitchFamily="34" charset="-120"/>
              </a:rPr>
              <a:t>in wellness spend</a:t>
            </a:r>
            <a:endParaRPr lang="en-US" sz="1100" dirty="0"/>
          </a:p>
        </p:txBody>
      </p:sp>
      <p:sp>
        <p:nvSpPr>
          <p:cNvPr id="8" name="Shape 6"/>
          <p:cNvSpPr/>
          <p:nvPr/>
        </p:nvSpPr>
        <p:spPr>
          <a:xfrm>
            <a:off x="3154680" y="3017520"/>
            <a:ext cx="0" cy="1737360"/>
          </a:xfrm>
          <a:prstGeom prst="line">
            <a:avLst/>
          </a:prstGeom>
          <a:noFill/>
          <a:ln w="9525">
            <a:solidFill>
              <a:srgbClr val="D8D1C2"/>
            </a:solidFill>
            <a:prstDash val="solid"/>
          </a:ln>
        </p:spPr>
      </p:sp>
      <p:sp>
        <p:nvSpPr>
          <p:cNvPr id="9" name="Text 7"/>
          <p:cNvSpPr/>
          <p:nvPr/>
        </p:nvSpPr>
        <p:spPr>
          <a:xfrm>
            <a:off x="3383280" y="3017520"/>
            <a:ext cx="2240280" cy="822960"/>
          </a:xfrm>
          <a:prstGeom prst="rect">
            <a:avLst/>
          </a:prstGeom>
          <a:noFill/>
          <a:ln/>
        </p:spPr>
        <p:txBody>
          <a:bodyPr wrap="square" rtlCol="0" anchor="ctr"/>
          <a:lstStyle/>
          <a:p>
            <a:pPr indent="0" marL="0">
              <a:buNone/>
            </a:pPr>
            <a:r>
              <a:rPr lang="en-US" sz="3200" b="1" dirty="0">
                <a:solidFill>
                  <a:srgbClr val="7A4433"/>
                </a:solidFill>
                <a:latin typeface="Century Schoolbook" pitchFamily="34" charset="0"/>
                <a:ea typeface="Century Schoolbook" pitchFamily="34" charset="-122"/>
                <a:cs typeface="Century Schoolbook" pitchFamily="34" charset="-120"/>
              </a:rPr>
              <a:t>$5,000</a:t>
            </a:r>
            <a:endParaRPr lang="en-US" sz="3200" dirty="0"/>
          </a:p>
        </p:txBody>
      </p:sp>
      <p:sp>
        <p:nvSpPr>
          <p:cNvPr id="10" name="Text 8"/>
          <p:cNvSpPr/>
          <p:nvPr/>
        </p:nvSpPr>
        <p:spPr>
          <a:xfrm>
            <a:off x="3383280" y="3886200"/>
            <a:ext cx="2194560" cy="822960"/>
          </a:xfrm>
          <a:prstGeom prst="rect">
            <a:avLst/>
          </a:prstGeom>
          <a:noFill/>
          <a:ln/>
        </p:spPr>
        <p:txBody>
          <a:bodyPr wrap="square" rtlCol="0" anchor="ctr"/>
          <a:lstStyle/>
          <a:p>
            <a:pPr indent="0" marL="0">
              <a:lnSpc>
                <a:spcPct val="125000"/>
              </a:lnSpc>
              <a:buNone/>
            </a:pPr>
            <a:r>
              <a:rPr lang="en-US" sz="1100" dirty="0">
                <a:solidFill>
                  <a:srgbClr val="1C1B19"/>
                </a:solidFill>
                <a:latin typeface="Calibri" pitchFamily="34" charset="0"/>
                <a:ea typeface="Calibri" pitchFamily="34" charset="-122"/>
                <a:cs typeface="Calibri" pitchFamily="34" charset="-120"/>
              </a:rPr>
              <a:t>average annual wellness</a:t>
            </a:r>
            <a:endParaRPr lang="en-US" sz="1100" dirty="0"/>
          </a:p>
          <a:p>
            <a:pPr indent="0" marL="0">
              <a:lnSpc>
                <a:spcPct val="125000"/>
              </a:lnSpc>
              <a:buNone/>
            </a:pPr>
            <a:r>
              <a:rPr lang="en-US" sz="1100" dirty="0">
                <a:solidFill>
                  <a:srgbClr val="1C1B19"/>
                </a:solidFill>
                <a:latin typeface="Calibri" pitchFamily="34" charset="0"/>
                <a:ea typeface="Calibri" pitchFamily="34" charset="-122"/>
                <a:cs typeface="Calibri" pitchFamily="34" charset="-120"/>
              </a:rPr>
              <a:t>spend per Australian</a:t>
            </a:r>
            <a:endParaRPr lang="en-US" sz="1100" dirty="0"/>
          </a:p>
        </p:txBody>
      </p:sp>
      <p:sp>
        <p:nvSpPr>
          <p:cNvPr id="11" name="Shape 9"/>
          <p:cNvSpPr/>
          <p:nvPr/>
        </p:nvSpPr>
        <p:spPr>
          <a:xfrm>
            <a:off x="5760720" y="3017520"/>
            <a:ext cx="0" cy="1737360"/>
          </a:xfrm>
          <a:prstGeom prst="line">
            <a:avLst/>
          </a:prstGeom>
          <a:noFill/>
          <a:ln w="9525">
            <a:solidFill>
              <a:srgbClr val="D8D1C2"/>
            </a:solidFill>
            <a:prstDash val="solid"/>
          </a:ln>
        </p:spPr>
      </p:sp>
      <p:sp>
        <p:nvSpPr>
          <p:cNvPr id="12" name="Text 10"/>
          <p:cNvSpPr/>
          <p:nvPr/>
        </p:nvSpPr>
        <p:spPr>
          <a:xfrm>
            <a:off x="5989320" y="3017520"/>
            <a:ext cx="2240280" cy="822960"/>
          </a:xfrm>
          <a:prstGeom prst="rect">
            <a:avLst/>
          </a:prstGeom>
          <a:noFill/>
          <a:ln/>
        </p:spPr>
        <p:txBody>
          <a:bodyPr wrap="square" rtlCol="0" anchor="ctr"/>
          <a:lstStyle/>
          <a:p>
            <a:pPr indent="0" marL="0">
              <a:buNone/>
            </a:pPr>
            <a:r>
              <a:rPr lang="en-US" sz="3200" b="1" dirty="0">
                <a:solidFill>
                  <a:srgbClr val="7A4433"/>
                </a:solidFill>
                <a:latin typeface="Century Schoolbook" pitchFamily="34" charset="0"/>
                <a:ea typeface="Century Schoolbook" pitchFamily="34" charset="-122"/>
                <a:cs typeface="Century Schoolbook" pitchFamily="34" charset="-120"/>
              </a:rPr>
              <a:t>22</a:t>
            </a:r>
            <a:endParaRPr lang="en-US" sz="3200" dirty="0"/>
          </a:p>
        </p:txBody>
      </p:sp>
      <p:sp>
        <p:nvSpPr>
          <p:cNvPr id="13" name="Text 11"/>
          <p:cNvSpPr/>
          <p:nvPr/>
        </p:nvSpPr>
        <p:spPr>
          <a:xfrm>
            <a:off x="5989320" y="3886200"/>
            <a:ext cx="2194560" cy="822960"/>
          </a:xfrm>
          <a:prstGeom prst="rect">
            <a:avLst/>
          </a:prstGeom>
          <a:noFill/>
          <a:ln/>
        </p:spPr>
        <p:txBody>
          <a:bodyPr wrap="square" rtlCol="0" anchor="ctr"/>
          <a:lstStyle/>
          <a:p>
            <a:pPr indent="0" marL="0">
              <a:lnSpc>
                <a:spcPct val="125000"/>
              </a:lnSpc>
              <a:buNone/>
            </a:pPr>
            <a:r>
              <a:rPr lang="en-US" sz="1100" dirty="0">
                <a:solidFill>
                  <a:srgbClr val="1C1B19"/>
                </a:solidFill>
                <a:latin typeface="Calibri" pitchFamily="34" charset="0"/>
                <a:ea typeface="Calibri" pitchFamily="34" charset="-122"/>
                <a:cs typeface="Calibri" pitchFamily="34" charset="-120"/>
              </a:rPr>
              <a:t>geothermal pools</a:t>
            </a:r>
            <a:endParaRPr lang="en-US" sz="1100" dirty="0"/>
          </a:p>
          <a:p>
            <a:pPr indent="0" marL="0">
              <a:lnSpc>
                <a:spcPct val="125000"/>
              </a:lnSpc>
              <a:buNone/>
            </a:pPr>
            <a:r>
              <a:rPr lang="en-US" sz="1100" dirty="0">
                <a:solidFill>
                  <a:srgbClr val="1C1B19"/>
                </a:solidFill>
                <a:latin typeface="Calibri" pitchFamily="34" charset="0"/>
                <a:ea typeface="Calibri" pitchFamily="34" charset="-122"/>
                <a:cs typeface="Calibri" pitchFamily="34" charset="-120"/>
              </a:rPr>
              <a:t>on site</a:t>
            </a:r>
            <a:endParaRPr lang="en-US" sz="1100" dirty="0"/>
          </a:p>
        </p:txBody>
      </p:sp>
      <p:sp>
        <p:nvSpPr>
          <p:cNvPr id="14" name="Shape 12"/>
          <p:cNvSpPr/>
          <p:nvPr/>
        </p:nvSpPr>
        <p:spPr>
          <a:xfrm>
            <a:off x="8366760" y="3017520"/>
            <a:ext cx="0" cy="1737360"/>
          </a:xfrm>
          <a:prstGeom prst="line">
            <a:avLst/>
          </a:prstGeom>
          <a:noFill/>
          <a:ln w="9525">
            <a:solidFill>
              <a:srgbClr val="D8D1C2"/>
            </a:solidFill>
            <a:prstDash val="solid"/>
          </a:ln>
        </p:spPr>
      </p:sp>
      <p:sp>
        <p:nvSpPr>
          <p:cNvPr id="15" name="Text 13"/>
          <p:cNvSpPr/>
          <p:nvPr/>
        </p:nvSpPr>
        <p:spPr>
          <a:xfrm>
            <a:off x="8595360" y="3017520"/>
            <a:ext cx="2240280" cy="822960"/>
          </a:xfrm>
          <a:prstGeom prst="rect">
            <a:avLst/>
          </a:prstGeom>
          <a:noFill/>
          <a:ln/>
        </p:spPr>
        <p:txBody>
          <a:bodyPr wrap="square" rtlCol="0" anchor="ctr"/>
          <a:lstStyle/>
          <a:p>
            <a:pPr indent="0" marL="0">
              <a:buNone/>
            </a:pPr>
            <a:r>
              <a:rPr lang="en-US" sz="3200" b="1" dirty="0">
                <a:solidFill>
                  <a:srgbClr val="7A4433"/>
                </a:solidFill>
                <a:latin typeface="Century Schoolbook" pitchFamily="34" charset="0"/>
                <a:ea typeface="Century Schoolbook" pitchFamily="34" charset="-122"/>
                <a:cs typeface="Century Schoolbook" pitchFamily="34" charset="-120"/>
              </a:rPr>
              <a:t>18–35</a:t>
            </a:r>
            <a:endParaRPr lang="en-US" sz="3200" dirty="0"/>
          </a:p>
        </p:txBody>
      </p:sp>
      <p:sp>
        <p:nvSpPr>
          <p:cNvPr id="16" name="Text 14"/>
          <p:cNvSpPr/>
          <p:nvPr/>
        </p:nvSpPr>
        <p:spPr>
          <a:xfrm>
            <a:off x="8595360" y="3886200"/>
            <a:ext cx="2194560" cy="822960"/>
          </a:xfrm>
          <a:prstGeom prst="rect">
            <a:avLst/>
          </a:prstGeom>
          <a:noFill/>
          <a:ln/>
        </p:spPr>
        <p:txBody>
          <a:bodyPr wrap="square" rtlCol="0" anchor="ctr"/>
          <a:lstStyle/>
          <a:p>
            <a:pPr indent="0" marL="0">
              <a:lnSpc>
                <a:spcPct val="125000"/>
              </a:lnSpc>
              <a:buNone/>
            </a:pPr>
            <a:r>
              <a:rPr lang="en-US" sz="1100" dirty="0">
                <a:solidFill>
                  <a:srgbClr val="1C1B19"/>
                </a:solidFill>
                <a:latin typeface="Calibri" pitchFamily="34" charset="0"/>
                <a:ea typeface="Calibri" pitchFamily="34" charset="-122"/>
                <a:cs typeface="Calibri" pitchFamily="34" charset="-120"/>
              </a:rPr>
              <a:t>core Gen Z &amp;</a:t>
            </a:r>
            <a:endParaRPr lang="en-US" sz="1100" dirty="0"/>
          </a:p>
          <a:p>
            <a:pPr indent="0" marL="0">
              <a:lnSpc>
                <a:spcPct val="125000"/>
              </a:lnSpc>
              <a:buNone/>
            </a:pPr>
            <a:r>
              <a:rPr lang="en-US" sz="1100" dirty="0">
                <a:solidFill>
                  <a:srgbClr val="1C1B19"/>
                </a:solidFill>
                <a:latin typeface="Calibri" pitchFamily="34" charset="0"/>
                <a:ea typeface="Calibri" pitchFamily="34" charset="-122"/>
                <a:cs typeface="Calibri" pitchFamily="34" charset="-120"/>
              </a:rPr>
              <a:t>Millennial target</a:t>
            </a:r>
            <a:endParaRPr lang="en-US" sz="1100" dirty="0"/>
          </a:p>
        </p:txBody>
      </p:sp>
      <p:sp>
        <p:nvSpPr>
          <p:cNvPr id="17" name="Text 15"/>
          <p:cNvSpPr/>
          <p:nvPr/>
        </p:nvSpPr>
        <p:spPr>
          <a:xfrm>
            <a:off x="548640" y="5349240"/>
            <a:ext cx="11094415" cy="914400"/>
          </a:xfrm>
          <a:prstGeom prst="rect">
            <a:avLst/>
          </a:prstGeom>
          <a:noFill/>
          <a:ln/>
        </p:spPr>
        <p:txBody>
          <a:bodyPr wrap="square" rtlCol="0" anchor="ctr"/>
          <a:lstStyle/>
          <a:p>
            <a:pPr indent="0" marL="0">
              <a:lnSpc>
                <a:spcPct val="135000"/>
              </a:lnSpc>
              <a:buNone/>
            </a:pPr>
            <a:r>
              <a:rPr lang="en-US" sz="1250" dirty="0">
                <a:solidFill>
                  <a:srgbClr val="6E6862"/>
                </a:solidFill>
                <a:latin typeface="Calibri" pitchFamily="34" charset="0"/>
                <a:ea typeface="Calibri" pitchFamily="34" charset="-122"/>
                <a:cs typeface="Calibri" pitchFamily="34" charset="-120"/>
              </a:rPr>
              <a:t>Alba Thermal Springs is a Victorian geothermal spa retreat built on tranquility through prestige and innovation — natural mineral pools, restorative treatments, and a personalised, phone-free guest experience.</a:t>
            </a:r>
            <a:endParaRPr lang="en-US" sz="1250" dirty="0"/>
          </a:p>
        </p:txBody>
      </p:sp>
      <p:sp>
        <p:nvSpPr>
          <p:cNvPr id="18" name="Shape 16"/>
          <p:cNvSpPr/>
          <p:nvPr/>
        </p:nvSpPr>
        <p:spPr>
          <a:xfrm>
            <a:off x="548640" y="6291072"/>
            <a:ext cx="11094415" cy="0"/>
          </a:xfrm>
          <a:prstGeom prst="line">
            <a:avLst/>
          </a:prstGeom>
          <a:noFill/>
          <a:ln w="9525">
            <a:solidFill>
              <a:srgbClr val="D8D1C2"/>
            </a:solidFill>
            <a:prstDash val="solid"/>
          </a:ln>
        </p:spPr>
      </p:sp>
      <p:sp>
        <p:nvSpPr>
          <p:cNvPr id="19" name="Text 17"/>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20" name="Text 18"/>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02</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03</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WHO WE'RE MAPPING FOR</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Sophie — 25, Melbourne</a:t>
            </a:r>
            <a:endParaRPr lang="en-US" sz="3000" dirty="0"/>
          </a:p>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marketing manager</a:t>
            </a:r>
            <a:endParaRPr lang="en-US" sz="3000" dirty="0"/>
          </a:p>
        </p:txBody>
      </p:sp>
      <p:sp>
        <p:nvSpPr>
          <p:cNvPr id="6" name="Text 4"/>
          <p:cNvSpPr/>
          <p:nvPr/>
        </p:nvSpPr>
        <p:spPr>
          <a:xfrm>
            <a:off x="777240" y="2880360"/>
            <a:ext cx="3154680" cy="365760"/>
          </a:xfrm>
          <a:prstGeom prst="rect">
            <a:avLst/>
          </a:prstGeom>
          <a:noFill/>
          <a:ln/>
        </p:spPr>
        <p:txBody>
          <a:bodyPr wrap="square" rtlCol="0" anchor="ctr"/>
          <a:lstStyle/>
          <a:p>
            <a:pPr indent="0" marL="0">
              <a:buNone/>
            </a:pPr>
            <a:r>
              <a:rPr lang="en-US" sz="1100" b="1" spc="150" kern="0" dirty="0">
                <a:solidFill>
                  <a:srgbClr val="7A4433"/>
                </a:solidFill>
                <a:latin typeface="Calibri" pitchFamily="34" charset="0"/>
                <a:ea typeface="Calibri" pitchFamily="34" charset="-122"/>
                <a:cs typeface="Calibri" pitchFamily="34" charset="-120"/>
              </a:rPr>
              <a:t>GOALS</a:t>
            </a:r>
            <a:endParaRPr lang="en-US" sz="1100" dirty="0"/>
          </a:p>
        </p:txBody>
      </p:sp>
      <p:sp>
        <p:nvSpPr>
          <p:cNvPr id="7" name="Text 5"/>
          <p:cNvSpPr/>
          <p:nvPr/>
        </p:nvSpPr>
        <p:spPr>
          <a:xfrm>
            <a:off x="777240" y="3337560"/>
            <a:ext cx="3154680" cy="2194560"/>
          </a:xfrm>
          <a:prstGeom prst="rect">
            <a:avLst/>
          </a:prstGeom>
          <a:noFill/>
          <a:ln/>
        </p:spPr>
        <p:txBody>
          <a:bodyPr wrap="square" rtlCol="0" anchor="ctr"/>
          <a:lstStyle/>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A place to relax and unwind from daily life</a:t>
            </a:r>
            <a:endParaRPr lang="en-US" sz="1100" dirty="0"/>
          </a:p>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Digital detox away from email and messages</a:t>
            </a:r>
            <a:endParaRPr lang="en-US" sz="1100" dirty="0"/>
          </a:p>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Physical restoration and a luxurious experience</a:t>
            </a:r>
            <a:endParaRPr lang="en-US" sz="1100" dirty="0"/>
          </a:p>
        </p:txBody>
      </p:sp>
      <p:sp>
        <p:nvSpPr>
          <p:cNvPr id="8" name="Shape 6"/>
          <p:cNvSpPr/>
          <p:nvPr/>
        </p:nvSpPr>
        <p:spPr>
          <a:xfrm>
            <a:off x="4160520" y="2880360"/>
            <a:ext cx="0" cy="2743200"/>
          </a:xfrm>
          <a:prstGeom prst="line">
            <a:avLst/>
          </a:prstGeom>
          <a:noFill/>
          <a:ln w="9525">
            <a:solidFill>
              <a:srgbClr val="D8D1C2"/>
            </a:solidFill>
            <a:prstDash val="solid"/>
          </a:ln>
        </p:spPr>
      </p:sp>
      <p:sp>
        <p:nvSpPr>
          <p:cNvPr id="9" name="Text 7"/>
          <p:cNvSpPr/>
          <p:nvPr/>
        </p:nvSpPr>
        <p:spPr>
          <a:xfrm>
            <a:off x="4389120" y="2880360"/>
            <a:ext cx="3154680" cy="365760"/>
          </a:xfrm>
          <a:prstGeom prst="rect">
            <a:avLst/>
          </a:prstGeom>
          <a:noFill/>
          <a:ln/>
        </p:spPr>
        <p:txBody>
          <a:bodyPr wrap="square" rtlCol="0" anchor="ctr"/>
          <a:lstStyle/>
          <a:p>
            <a:pPr indent="0" marL="0">
              <a:buNone/>
            </a:pPr>
            <a:r>
              <a:rPr lang="en-US" sz="1100" b="1" spc="150" kern="0" dirty="0">
                <a:solidFill>
                  <a:srgbClr val="7A4433"/>
                </a:solidFill>
                <a:latin typeface="Calibri" pitchFamily="34" charset="0"/>
                <a:ea typeface="Calibri" pitchFamily="34" charset="-122"/>
                <a:cs typeface="Calibri" pitchFamily="34" charset="-120"/>
              </a:rPr>
              <a:t>FRUSTRATIONS</a:t>
            </a:r>
            <a:endParaRPr lang="en-US" sz="1100" dirty="0"/>
          </a:p>
        </p:txBody>
      </p:sp>
      <p:sp>
        <p:nvSpPr>
          <p:cNvPr id="10" name="Text 8"/>
          <p:cNvSpPr/>
          <p:nvPr/>
        </p:nvSpPr>
        <p:spPr>
          <a:xfrm>
            <a:off x="4389120" y="3337560"/>
            <a:ext cx="3154680" cy="2194560"/>
          </a:xfrm>
          <a:prstGeom prst="rect">
            <a:avLst/>
          </a:prstGeom>
          <a:noFill/>
          <a:ln/>
        </p:spPr>
        <p:txBody>
          <a:bodyPr wrap="square" rtlCol="0" anchor="ctr"/>
          <a:lstStyle/>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Dislikes overcrowded spaces</a:t>
            </a:r>
            <a:endParaRPr lang="en-US" sz="1100" dirty="0"/>
          </a:p>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Wants incentives and loyalty programs</a:t>
            </a:r>
            <a:endParaRPr lang="en-US" sz="1100" dirty="0"/>
          </a:p>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Expects the digital experience to be seamless</a:t>
            </a:r>
            <a:endParaRPr lang="en-US" sz="1100" dirty="0"/>
          </a:p>
        </p:txBody>
      </p:sp>
      <p:sp>
        <p:nvSpPr>
          <p:cNvPr id="11" name="Shape 9"/>
          <p:cNvSpPr/>
          <p:nvPr/>
        </p:nvSpPr>
        <p:spPr>
          <a:xfrm>
            <a:off x="7772400" y="2880360"/>
            <a:ext cx="0" cy="2743200"/>
          </a:xfrm>
          <a:prstGeom prst="line">
            <a:avLst/>
          </a:prstGeom>
          <a:noFill/>
          <a:ln w="9525">
            <a:solidFill>
              <a:srgbClr val="D8D1C2"/>
            </a:solidFill>
            <a:prstDash val="solid"/>
          </a:ln>
        </p:spPr>
      </p:sp>
      <p:sp>
        <p:nvSpPr>
          <p:cNvPr id="12" name="Text 10"/>
          <p:cNvSpPr/>
          <p:nvPr/>
        </p:nvSpPr>
        <p:spPr>
          <a:xfrm>
            <a:off x="8001000" y="2880360"/>
            <a:ext cx="3154680" cy="365760"/>
          </a:xfrm>
          <a:prstGeom prst="rect">
            <a:avLst/>
          </a:prstGeom>
          <a:noFill/>
          <a:ln/>
        </p:spPr>
        <p:txBody>
          <a:bodyPr wrap="square" rtlCol="0" anchor="ctr"/>
          <a:lstStyle/>
          <a:p>
            <a:pPr indent="0" marL="0">
              <a:buNone/>
            </a:pPr>
            <a:r>
              <a:rPr lang="en-US" sz="1100" b="1" spc="150" kern="0" dirty="0">
                <a:solidFill>
                  <a:srgbClr val="7A4433"/>
                </a:solidFill>
                <a:latin typeface="Calibri" pitchFamily="34" charset="0"/>
                <a:ea typeface="Calibri" pitchFamily="34" charset="-122"/>
                <a:cs typeface="Calibri" pitchFamily="34" charset="-120"/>
              </a:rPr>
              <a:t>CHANNELS</a:t>
            </a:r>
            <a:endParaRPr lang="en-US" sz="1100" dirty="0"/>
          </a:p>
        </p:txBody>
      </p:sp>
      <p:sp>
        <p:nvSpPr>
          <p:cNvPr id="13" name="Text 11"/>
          <p:cNvSpPr/>
          <p:nvPr/>
        </p:nvSpPr>
        <p:spPr>
          <a:xfrm>
            <a:off x="8001000" y="3337560"/>
            <a:ext cx="3154680" cy="2194560"/>
          </a:xfrm>
          <a:prstGeom prst="rect">
            <a:avLst/>
          </a:prstGeom>
          <a:noFill/>
          <a:ln/>
        </p:spPr>
        <p:txBody>
          <a:bodyPr wrap="square" rtlCol="0" anchor="ctr"/>
          <a:lstStyle/>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Discovers new wellness brands on TikTok</a:t>
            </a:r>
            <a:endParaRPr lang="en-US" sz="1100" dirty="0"/>
          </a:p>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Follows aesthetic, aspirational content on Instagram</a:t>
            </a:r>
            <a:endParaRPr lang="en-US" sz="1100" dirty="0"/>
          </a:p>
          <a:p>
            <a:pPr marL="342900" indent="-342900">
              <a:lnSpc>
                <a:spcPct val="125000"/>
              </a:lnSpc>
              <a:spcAft>
                <a:spcPts val="1000"/>
              </a:spcAft>
              <a:buSzPct val="100000"/>
              <a:buChar char="—"/>
            </a:pPr>
            <a:r>
              <a:rPr lang="en-US" sz="1100" dirty="0">
                <a:solidFill>
                  <a:srgbClr val="1C1B19"/>
                </a:solidFill>
                <a:latin typeface="Calibri" pitchFamily="34" charset="0"/>
                <a:ea typeface="Calibri" pitchFamily="34" charset="-122"/>
                <a:cs typeface="Calibri" pitchFamily="34" charset="-120"/>
              </a:rPr>
              <a:t>Trusts influencer recommendations over ads</a:t>
            </a:r>
            <a:endParaRPr lang="en-US" sz="1100" dirty="0"/>
          </a:p>
        </p:txBody>
      </p:sp>
      <p:sp>
        <p:nvSpPr>
          <p:cNvPr id="14" name="Text 12"/>
          <p:cNvSpPr/>
          <p:nvPr/>
        </p:nvSpPr>
        <p:spPr>
          <a:xfrm>
            <a:off x="548640" y="5806440"/>
            <a:ext cx="11094415" cy="457200"/>
          </a:xfrm>
          <a:prstGeom prst="rect">
            <a:avLst/>
          </a:prstGeom>
          <a:noFill/>
          <a:ln/>
        </p:spPr>
        <p:txBody>
          <a:bodyPr wrap="square" rtlCol="0" anchor="ctr"/>
          <a:lstStyle/>
          <a:p>
            <a:pPr algn="l" indent="0" marL="0">
              <a:buNone/>
            </a:pPr>
            <a:r>
              <a:rPr lang="en-US" sz="1100" i="1" dirty="0">
                <a:solidFill>
                  <a:srgbClr val="6E6862"/>
                </a:solidFill>
                <a:latin typeface="Calibri" pitchFamily="34" charset="0"/>
                <a:ea typeface="Calibri" pitchFamily="34" charset="-122"/>
                <a:cs typeface="Calibri" pitchFamily="34" charset="-120"/>
              </a:rPr>
              <a:t>Sophie represents Alba's highest-potential segment: young, urban, wellness-driven, and willing to pay for perceived luxury — but she expects that luxury to feel effortless, both in person and online.</a:t>
            </a:r>
            <a:endParaRPr lang="en-US" sz="1100" dirty="0"/>
          </a:p>
        </p:txBody>
      </p:sp>
      <p:sp>
        <p:nvSpPr>
          <p:cNvPr id="15" name="Shape 13"/>
          <p:cNvSpPr/>
          <p:nvPr/>
        </p:nvSpPr>
        <p:spPr>
          <a:xfrm>
            <a:off x="548640" y="6291072"/>
            <a:ext cx="11094415" cy="0"/>
          </a:xfrm>
          <a:prstGeom prst="line">
            <a:avLst/>
          </a:prstGeom>
          <a:noFill/>
          <a:ln w="9525">
            <a:solidFill>
              <a:srgbClr val="D8D1C2"/>
            </a:solidFill>
            <a:prstDash val="solid"/>
          </a:ln>
        </p:spPr>
      </p:sp>
      <p:sp>
        <p:nvSpPr>
          <p:cNvPr id="16" name="Text 14"/>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17" name="Text 15"/>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03</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04</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FRAMEWORK</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Six stages, one continuous</a:t>
            </a:r>
            <a:endParaRPr lang="en-US" sz="3000" dirty="0"/>
          </a:p>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guest journey</a:t>
            </a:r>
            <a:endParaRPr lang="en-US" sz="3000" dirty="0"/>
          </a:p>
        </p:txBody>
      </p:sp>
      <p:sp>
        <p:nvSpPr>
          <p:cNvPr id="6" name="Shape 4"/>
          <p:cNvSpPr/>
          <p:nvPr/>
        </p:nvSpPr>
        <p:spPr>
          <a:xfrm>
            <a:off x="563728" y="3383280"/>
            <a:ext cx="1691640" cy="1371600"/>
          </a:xfrm>
          <a:prstGeom prst="rect">
            <a:avLst/>
          </a:prstGeom>
          <a:solidFill>
            <a:srgbClr val="A86048"/>
          </a:solidFill>
          <a:ln/>
        </p:spPr>
      </p:sp>
      <p:sp>
        <p:nvSpPr>
          <p:cNvPr id="7" name="Text 5"/>
          <p:cNvSpPr/>
          <p:nvPr/>
        </p:nvSpPr>
        <p:spPr>
          <a:xfrm>
            <a:off x="700888" y="3493008"/>
            <a:ext cx="914400" cy="365760"/>
          </a:xfrm>
          <a:prstGeom prst="rect">
            <a:avLst/>
          </a:prstGeom>
          <a:noFill/>
          <a:ln/>
        </p:spPr>
        <p:txBody>
          <a:bodyPr wrap="square" rtlCol="0" anchor="ctr"/>
          <a:lstStyle/>
          <a:p>
            <a:pPr indent="0" marL="0">
              <a:buNone/>
            </a:pPr>
            <a:r>
              <a:rPr lang="en-US" sz="1500" b="1" dirty="0">
                <a:solidFill>
                  <a:srgbClr val="FFFFFF"/>
                </a:solidFill>
                <a:latin typeface="Century Schoolbook" pitchFamily="34" charset="0"/>
                <a:ea typeface="Century Schoolbook" pitchFamily="34" charset="-122"/>
                <a:cs typeface="Century Schoolbook" pitchFamily="34" charset="-120"/>
              </a:rPr>
              <a:t>1</a:t>
            </a:r>
            <a:endParaRPr lang="en-US" sz="1500" dirty="0"/>
          </a:p>
        </p:txBody>
      </p:sp>
      <p:sp>
        <p:nvSpPr>
          <p:cNvPr id="8" name="Text 6"/>
          <p:cNvSpPr/>
          <p:nvPr/>
        </p:nvSpPr>
        <p:spPr>
          <a:xfrm>
            <a:off x="700888" y="3931920"/>
            <a:ext cx="1417320" cy="731520"/>
          </a:xfrm>
          <a:prstGeom prst="rect">
            <a:avLst/>
          </a:prstGeom>
          <a:noFill/>
          <a:ln/>
        </p:spPr>
        <p:txBody>
          <a:bodyPr wrap="square" rtlCol="0" anchor="ctr"/>
          <a:lstStyle/>
          <a:p>
            <a:pPr indent="0" marL="0">
              <a:lnSpc>
                <a:spcPct val="110000"/>
              </a:lnSpc>
              <a:buNone/>
            </a:pPr>
            <a:r>
              <a:rPr lang="en-US" sz="1200" b="1" dirty="0">
                <a:solidFill>
                  <a:srgbClr val="FFFFFF"/>
                </a:solidFill>
                <a:latin typeface="Calibri" pitchFamily="34" charset="0"/>
                <a:ea typeface="Calibri" pitchFamily="34" charset="-122"/>
                <a:cs typeface="Calibri" pitchFamily="34" charset="-120"/>
              </a:rPr>
              <a:t>Awareness</a:t>
            </a:r>
            <a:endParaRPr lang="en-US" sz="1200" dirty="0"/>
          </a:p>
        </p:txBody>
      </p:sp>
      <p:sp>
        <p:nvSpPr>
          <p:cNvPr id="9" name="Text 7"/>
          <p:cNvSpPr/>
          <p:nvPr/>
        </p:nvSpPr>
        <p:spPr>
          <a:xfrm>
            <a:off x="2255368" y="3840480"/>
            <a:ext cx="320040" cy="457200"/>
          </a:xfrm>
          <a:prstGeom prst="rect">
            <a:avLst/>
          </a:prstGeom>
          <a:noFill/>
          <a:ln/>
        </p:spPr>
        <p:txBody>
          <a:bodyPr wrap="square" rtlCol="0" anchor="ctr"/>
          <a:lstStyle/>
          <a:p>
            <a:pPr algn="ctr" indent="0" marL="0">
              <a:buNone/>
            </a:pPr>
            <a:r>
              <a:rPr lang="en-US" sz="1400" dirty="0">
                <a:solidFill>
                  <a:srgbClr val="6E6862"/>
                </a:solidFill>
                <a:latin typeface="Calibri" pitchFamily="34" charset="0"/>
                <a:ea typeface="Calibri" pitchFamily="34" charset="-122"/>
                <a:cs typeface="Calibri" pitchFamily="34" charset="-120"/>
              </a:rPr>
              <a:t>—</a:t>
            </a:r>
            <a:endParaRPr lang="en-US" sz="1400" dirty="0"/>
          </a:p>
        </p:txBody>
      </p:sp>
      <p:sp>
        <p:nvSpPr>
          <p:cNvPr id="10" name="Shape 8"/>
          <p:cNvSpPr/>
          <p:nvPr/>
        </p:nvSpPr>
        <p:spPr>
          <a:xfrm>
            <a:off x="2438248" y="3383280"/>
            <a:ext cx="1691640" cy="1371600"/>
          </a:xfrm>
          <a:prstGeom prst="rect">
            <a:avLst/>
          </a:prstGeom>
          <a:solidFill>
            <a:srgbClr val="7A4433"/>
          </a:solidFill>
          <a:ln/>
        </p:spPr>
      </p:sp>
      <p:sp>
        <p:nvSpPr>
          <p:cNvPr id="11" name="Text 9"/>
          <p:cNvSpPr/>
          <p:nvPr/>
        </p:nvSpPr>
        <p:spPr>
          <a:xfrm>
            <a:off x="2575408" y="3493008"/>
            <a:ext cx="914400" cy="365760"/>
          </a:xfrm>
          <a:prstGeom prst="rect">
            <a:avLst/>
          </a:prstGeom>
          <a:noFill/>
          <a:ln/>
        </p:spPr>
        <p:txBody>
          <a:bodyPr wrap="square" rtlCol="0" anchor="ctr"/>
          <a:lstStyle/>
          <a:p>
            <a:pPr indent="0" marL="0">
              <a:buNone/>
            </a:pPr>
            <a:r>
              <a:rPr lang="en-US" sz="1500" b="1" dirty="0">
                <a:solidFill>
                  <a:srgbClr val="FFFFFF"/>
                </a:solidFill>
                <a:latin typeface="Century Schoolbook" pitchFamily="34" charset="0"/>
                <a:ea typeface="Century Schoolbook" pitchFamily="34" charset="-122"/>
                <a:cs typeface="Century Schoolbook" pitchFamily="34" charset="-120"/>
              </a:rPr>
              <a:t>2</a:t>
            </a:r>
            <a:endParaRPr lang="en-US" sz="1500" dirty="0"/>
          </a:p>
        </p:txBody>
      </p:sp>
      <p:sp>
        <p:nvSpPr>
          <p:cNvPr id="12" name="Text 10"/>
          <p:cNvSpPr/>
          <p:nvPr/>
        </p:nvSpPr>
        <p:spPr>
          <a:xfrm>
            <a:off x="2575408" y="3931920"/>
            <a:ext cx="1417320" cy="731520"/>
          </a:xfrm>
          <a:prstGeom prst="rect">
            <a:avLst/>
          </a:prstGeom>
          <a:noFill/>
          <a:ln/>
        </p:spPr>
        <p:txBody>
          <a:bodyPr wrap="square" rtlCol="0" anchor="ctr"/>
          <a:lstStyle/>
          <a:p>
            <a:pPr indent="0" marL="0">
              <a:lnSpc>
                <a:spcPct val="110000"/>
              </a:lnSpc>
              <a:buNone/>
            </a:pPr>
            <a:r>
              <a:rPr lang="en-US" sz="1200" b="1" dirty="0">
                <a:solidFill>
                  <a:srgbClr val="FFFFFF"/>
                </a:solidFill>
                <a:latin typeface="Calibri" pitchFamily="34" charset="0"/>
                <a:ea typeface="Calibri" pitchFamily="34" charset="-122"/>
                <a:cs typeface="Calibri" pitchFamily="34" charset="-120"/>
              </a:rPr>
              <a:t>Information</a:t>
            </a:r>
            <a:endParaRPr lang="en-US" sz="1200" dirty="0"/>
          </a:p>
          <a:p>
            <a:pPr indent="0" marL="0">
              <a:lnSpc>
                <a:spcPct val="110000"/>
              </a:lnSpc>
              <a:buNone/>
            </a:pPr>
            <a:r>
              <a:rPr lang="en-US" sz="1200" b="1" dirty="0">
                <a:solidFill>
                  <a:srgbClr val="FFFFFF"/>
                </a:solidFill>
                <a:latin typeface="Calibri" pitchFamily="34" charset="0"/>
                <a:ea typeface="Calibri" pitchFamily="34" charset="-122"/>
                <a:cs typeface="Calibri" pitchFamily="34" charset="-120"/>
              </a:rPr>
              <a:t>Search</a:t>
            </a:r>
            <a:endParaRPr lang="en-US" sz="1200" dirty="0"/>
          </a:p>
        </p:txBody>
      </p:sp>
      <p:sp>
        <p:nvSpPr>
          <p:cNvPr id="13" name="Text 11"/>
          <p:cNvSpPr/>
          <p:nvPr/>
        </p:nvSpPr>
        <p:spPr>
          <a:xfrm>
            <a:off x="4129888" y="3840480"/>
            <a:ext cx="320040" cy="457200"/>
          </a:xfrm>
          <a:prstGeom prst="rect">
            <a:avLst/>
          </a:prstGeom>
          <a:noFill/>
          <a:ln/>
        </p:spPr>
        <p:txBody>
          <a:bodyPr wrap="square" rtlCol="0" anchor="ctr"/>
          <a:lstStyle/>
          <a:p>
            <a:pPr algn="ctr" indent="0" marL="0">
              <a:buNone/>
            </a:pPr>
            <a:r>
              <a:rPr lang="en-US" sz="1400" dirty="0">
                <a:solidFill>
                  <a:srgbClr val="6E6862"/>
                </a:solidFill>
                <a:latin typeface="Calibri" pitchFamily="34" charset="0"/>
                <a:ea typeface="Calibri" pitchFamily="34" charset="-122"/>
                <a:cs typeface="Calibri" pitchFamily="34" charset="-120"/>
              </a:rPr>
              <a:t>—</a:t>
            </a:r>
            <a:endParaRPr lang="en-US" sz="1400" dirty="0"/>
          </a:p>
        </p:txBody>
      </p:sp>
      <p:sp>
        <p:nvSpPr>
          <p:cNvPr id="14" name="Shape 12"/>
          <p:cNvSpPr/>
          <p:nvPr/>
        </p:nvSpPr>
        <p:spPr>
          <a:xfrm>
            <a:off x="4312768" y="3383280"/>
            <a:ext cx="1691640" cy="1371600"/>
          </a:xfrm>
          <a:prstGeom prst="rect">
            <a:avLst/>
          </a:prstGeom>
          <a:solidFill>
            <a:srgbClr val="A86048"/>
          </a:solidFill>
          <a:ln/>
        </p:spPr>
      </p:sp>
      <p:sp>
        <p:nvSpPr>
          <p:cNvPr id="15" name="Text 13"/>
          <p:cNvSpPr/>
          <p:nvPr/>
        </p:nvSpPr>
        <p:spPr>
          <a:xfrm>
            <a:off x="4449928" y="3493008"/>
            <a:ext cx="914400" cy="365760"/>
          </a:xfrm>
          <a:prstGeom prst="rect">
            <a:avLst/>
          </a:prstGeom>
          <a:noFill/>
          <a:ln/>
        </p:spPr>
        <p:txBody>
          <a:bodyPr wrap="square" rtlCol="0" anchor="ctr"/>
          <a:lstStyle/>
          <a:p>
            <a:pPr indent="0" marL="0">
              <a:buNone/>
            </a:pPr>
            <a:r>
              <a:rPr lang="en-US" sz="1500" b="1" dirty="0">
                <a:solidFill>
                  <a:srgbClr val="FFFFFF"/>
                </a:solidFill>
                <a:latin typeface="Century Schoolbook" pitchFamily="34" charset="0"/>
                <a:ea typeface="Century Schoolbook" pitchFamily="34" charset="-122"/>
                <a:cs typeface="Century Schoolbook" pitchFamily="34" charset="-120"/>
              </a:rPr>
              <a:t>3</a:t>
            </a:r>
            <a:endParaRPr lang="en-US" sz="1500" dirty="0"/>
          </a:p>
        </p:txBody>
      </p:sp>
      <p:sp>
        <p:nvSpPr>
          <p:cNvPr id="16" name="Text 14"/>
          <p:cNvSpPr/>
          <p:nvPr/>
        </p:nvSpPr>
        <p:spPr>
          <a:xfrm>
            <a:off x="4449928" y="3931920"/>
            <a:ext cx="1417320" cy="731520"/>
          </a:xfrm>
          <a:prstGeom prst="rect">
            <a:avLst/>
          </a:prstGeom>
          <a:noFill/>
          <a:ln/>
        </p:spPr>
        <p:txBody>
          <a:bodyPr wrap="square" rtlCol="0" anchor="ctr"/>
          <a:lstStyle/>
          <a:p>
            <a:pPr indent="0" marL="0">
              <a:lnSpc>
                <a:spcPct val="110000"/>
              </a:lnSpc>
              <a:buNone/>
            </a:pPr>
            <a:r>
              <a:rPr lang="en-US" sz="1200" b="1" dirty="0">
                <a:solidFill>
                  <a:srgbClr val="FFFFFF"/>
                </a:solidFill>
                <a:latin typeface="Calibri" pitchFamily="34" charset="0"/>
                <a:ea typeface="Calibri" pitchFamily="34" charset="-122"/>
                <a:cs typeface="Calibri" pitchFamily="34" charset="-120"/>
              </a:rPr>
              <a:t>Check-In</a:t>
            </a:r>
            <a:endParaRPr lang="en-US" sz="1200" dirty="0"/>
          </a:p>
        </p:txBody>
      </p:sp>
      <p:sp>
        <p:nvSpPr>
          <p:cNvPr id="17" name="Text 15"/>
          <p:cNvSpPr/>
          <p:nvPr/>
        </p:nvSpPr>
        <p:spPr>
          <a:xfrm>
            <a:off x="6004408" y="3840480"/>
            <a:ext cx="320040" cy="457200"/>
          </a:xfrm>
          <a:prstGeom prst="rect">
            <a:avLst/>
          </a:prstGeom>
          <a:noFill/>
          <a:ln/>
        </p:spPr>
        <p:txBody>
          <a:bodyPr wrap="square" rtlCol="0" anchor="ctr"/>
          <a:lstStyle/>
          <a:p>
            <a:pPr algn="ctr" indent="0" marL="0">
              <a:buNone/>
            </a:pPr>
            <a:r>
              <a:rPr lang="en-US" sz="1400" dirty="0">
                <a:solidFill>
                  <a:srgbClr val="6E6862"/>
                </a:solidFill>
                <a:latin typeface="Calibri" pitchFamily="34" charset="0"/>
                <a:ea typeface="Calibri" pitchFamily="34" charset="-122"/>
                <a:cs typeface="Calibri" pitchFamily="34" charset="-120"/>
              </a:rPr>
              <a:t>—</a:t>
            </a:r>
            <a:endParaRPr lang="en-US" sz="1400" dirty="0"/>
          </a:p>
        </p:txBody>
      </p:sp>
      <p:sp>
        <p:nvSpPr>
          <p:cNvPr id="18" name="Shape 16"/>
          <p:cNvSpPr/>
          <p:nvPr/>
        </p:nvSpPr>
        <p:spPr>
          <a:xfrm>
            <a:off x="6187288" y="3383280"/>
            <a:ext cx="1691640" cy="1371600"/>
          </a:xfrm>
          <a:prstGeom prst="rect">
            <a:avLst/>
          </a:prstGeom>
          <a:solidFill>
            <a:srgbClr val="7A4433"/>
          </a:solidFill>
          <a:ln/>
        </p:spPr>
      </p:sp>
      <p:sp>
        <p:nvSpPr>
          <p:cNvPr id="19" name="Text 17"/>
          <p:cNvSpPr/>
          <p:nvPr/>
        </p:nvSpPr>
        <p:spPr>
          <a:xfrm>
            <a:off x="6324448" y="3493008"/>
            <a:ext cx="914400" cy="365760"/>
          </a:xfrm>
          <a:prstGeom prst="rect">
            <a:avLst/>
          </a:prstGeom>
          <a:noFill/>
          <a:ln/>
        </p:spPr>
        <p:txBody>
          <a:bodyPr wrap="square" rtlCol="0" anchor="ctr"/>
          <a:lstStyle/>
          <a:p>
            <a:pPr indent="0" marL="0">
              <a:buNone/>
            </a:pPr>
            <a:r>
              <a:rPr lang="en-US" sz="1500" b="1" dirty="0">
                <a:solidFill>
                  <a:srgbClr val="FFFFFF"/>
                </a:solidFill>
                <a:latin typeface="Century Schoolbook" pitchFamily="34" charset="0"/>
                <a:ea typeface="Century Schoolbook" pitchFamily="34" charset="-122"/>
                <a:cs typeface="Century Schoolbook" pitchFamily="34" charset="-120"/>
              </a:rPr>
              <a:t>4</a:t>
            </a:r>
            <a:endParaRPr lang="en-US" sz="1500" dirty="0"/>
          </a:p>
        </p:txBody>
      </p:sp>
      <p:sp>
        <p:nvSpPr>
          <p:cNvPr id="20" name="Text 18"/>
          <p:cNvSpPr/>
          <p:nvPr/>
        </p:nvSpPr>
        <p:spPr>
          <a:xfrm>
            <a:off x="6324448" y="3931920"/>
            <a:ext cx="1417320" cy="731520"/>
          </a:xfrm>
          <a:prstGeom prst="rect">
            <a:avLst/>
          </a:prstGeom>
          <a:noFill/>
          <a:ln/>
        </p:spPr>
        <p:txBody>
          <a:bodyPr wrap="square" rtlCol="0" anchor="ctr"/>
          <a:lstStyle/>
          <a:p>
            <a:pPr indent="0" marL="0">
              <a:lnSpc>
                <a:spcPct val="110000"/>
              </a:lnSpc>
              <a:buNone/>
            </a:pPr>
            <a:r>
              <a:rPr lang="en-US" sz="1200" b="1" dirty="0">
                <a:solidFill>
                  <a:srgbClr val="FFFFFF"/>
                </a:solidFill>
                <a:latin typeface="Calibri" pitchFamily="34" charset="0"/>
                <a:ea typeface="Calibri" pitchFamily="34" charset="-122"/>
                <a:cs typeface="Calibri" pitchFamily="34" charset="-120"/>
              </a:rPr>
              <a:t>Dining</a:t>
            </a:r>
            <a:endParaRPr lang="en-US" sz="1200" dirty="0"/>
          </a:p>
        </p:txBody>
      </p:sp>
      <p:sp>
        <p:nvSpPr>
          <p:cNvPr id="21" name="Text 19"/>
          <p:cNvSpPr/>
          <p:nvPr/>
        </p:nvSpPr>
        <p:spPr>
          <a:xfrm>
            <a:off x="7878928" y="3840480"/>
            <a:ext cx="320040" cy="457200"/>
          </a:xfrm>
          <a:prstGeom prst="rect">
            <a:avLst/>
          </a:prstGeom>
          <a:noFill/>
          <a:ln/>
        </p:spPr>
        <p:txBody>
          <a:bodyPr wrap="square" rtlCol="0" anchor="ctr"/>
          <a:lstStyle/>
          <a:p>
            <a:pPr algn="ctr" indent="0" marL="0">
              <a:buNone/>
            </a:pPr>
            <a:r>
              <a:rPr lang="en-US" sz="1400" dirty="0">
                <a:solidFill>
                  <a:srgbClr val="6E6862"/>
                </a:solidFill>
                <a:latin typeface="Calibri" pitchFamily="34" charset="0"/>
                <a:ea typeface="Calibri" pitchFamily="34" charset="-122"/>
                <a:cs typeface="Calibri" pitchFamily="34" charset="-120"/>
              </a:rPr>
              <a:t>—</a:t>
            </a:r>
            <a:endParaRPr lang="en-US" sz="1400" dirty="0"/>
          </a:p>
        </p:txBody>
      </p:sp>
      <p:sp>
        <p:nvSpPr>
          <p:cNvPr id="22" name="Shape 20"/>
          <p:cNvSpPr/>
          <p:nvPr/>
        </p:nvSpPr>
        <p:spPr>
          <a:xfrm>
            <a:off x="8061808" y="3383280"/>
            <a:ext cx="1691640" cy="1371600"/>
          </a:xfrm>
          <a:prstGeom prst="rect">
            <a:avLst/>
          </a:prstGeom>
          <a:solidFill>
            <a:srgbClr val="A86048"/>
          </a:solidFill>
          <a:ln/>
        </p:spPr>
      </p:sp>
      <p:sp>
        <p:nvSpPr>
          <p:cNvPr id="23" name="Text 21"/>
          <p:cNvSpPr/>
          <p:nvPr/>
        </p:nvSpPr>
        <p:spPr>
          <a:xfrm>
            <a:off x="8198968" y="3493008"/>
            <a:ext cx="914400" cy="365760"/>
          </a:xfrm>
          <a:prstGeom prst="rect">
            <a:avLst/>
          </a:prstGeom>
          <a:noFill/>
          <a:ln/>
        </p:spPr>
        <p:txBody>
          <a:bodyPr wrap="square" rtlCol="0" anchor="ctr"/>
          <a:lstStyle/>
          <a:p>
            <a:pPr indent="0" marL="0">
              <a:buNone/>
            </a:pPr>
            <a:r>
              <a:rPr lang="en-US" sz="1500" b="1" dirty="0">
                <a:solidFill>
                  <a:srgbClr val="FFFFFF"/>
                </a:solidFill>
                <a:latin typeface="Century Schoolbook" pitchFamily="34" charset="0"/>
                <a:ea typeface="Century Schoolbook" pitchFamily="34" charset="-122"/>
                <a:cs typeface="Century Schoolbook" pitchFamily="34" charset="-120"/>
              </a:rPr>
              <a:t>5</a:t>
            </a:r>
            <a:endParaRPr lang="en-US" sz="1500" dirty="0"/>
          </a:p>
        </p:txBody>
      </p:sp>
      <p:sp>
        <p:nvSpPr>
          <p:cNvPr id="24" name="Text 22"/>
          <p:cNvSpPr/>
          <p:nvPr/>
        </p:nvSpPr>
        <p:spPr>
          <a:xfrm>
            <a:off x="8198968" y="3931920"/>
            <a:ext cx="1417320" cy="731520"/>
          </a:xfrm>
          <a:prstGeom prst="rect">
            <a:avLst/>
          </a:prstGeom>
          <a:noFill/>
          <a:ln/>
        </p:spPr>
        <p:txBody>
          <a:bodyPr wrap="square" rtlCol="0" anchor="ctr"/>
          <a:lstStyle/>
          <a:p>
            <a:pPr indent="0" marL="0">
              <a:lnSpc>
                <a:spcPct val="110000"/>
              </a:lnSpc>
              <a:buNone/>
            </a:pPr>
            <a:r>
              <a:rPr lang="en-US" sz="1200" b="1" dirty="0">
                <a:solidFill>
                  <a:srgbClr val="FFFFFF"/>
                </a:solidFill>
                <a:latin typeface="Calibri" pitchFamily="34" charset="0"/>
                <a:ea typeface="Calibri" pitchFamily="34" charset="-122"/>
                <a:cs typeface="Calibri" pitchFamily="34" charset="-120"/>
              </a:rPr>
              <a:t>Spa</a:t>
            </a:r>
            <a:endParaRPr lang="en-US" sz="1200" dirty="0"/>
          </a:p>
        </p:txBody>
      </p:sp>
      <p:sp>
        <p:nvSpPr>
          <p:cNvPr id="25" name="Text 23"/>
          <p:cNvSpPr/>
          <p:nvPr/>
        </p:nvSpPr>
        <p:spPr>
          <a:xfrm>
            <a:off x="9753448" y="3840480"/>
            <a:ext cx="320040" cy="457200"/>
          </a:xfrm>
          <a:prstGeom prst="rect">
            <a:avLst/>
          </a:prstGeom>
          <a:noFill/>
          <a:ln/>
        </p:spPr>
        <p:txBody>
          <a:bodyPr wrap="square" rtlCol="0" anchor="ctr"/>
          <a:lstStyle/>
          <a:p>
            <a:pPr algn="ctr" indent="0" marL="0">
              <a:buNone/>
            </a:pPr>
            <a:r>
              <a:rPr lang="en-US" sz="1400" dirty="0">
                <a:solidFill>
                  <a:srgbClr val="6E6862"/>
                </a:solidFill>
                <a:latin typeface="Calibri" pitchFamily="34" charset="0"/>
                <a:ea typeface="Calibri" pitchFamily="34" charset="-122"/>
                <a:cs typeface="Calibri" pitchFamily="34" charset="-120"/>
              </a:rPr>
              <a:t>—</a:t>
            </a:r>
            <a:endParaRPr lang="en-US" sz="1400" dirty="0"/>
          </a:p>
        </p:txBody>
      </p:sp>
      <p:sp>
        <p:nvSpPr>
          <p:cNvPr id="26" name="Shape 24"/>
          <p:cNvSpPr/>
          <p:nvPr/>
        </p:nvSpPr>
        <p:spPr>
          <a:xfrm>
            <a:off x="9936328" y="3383280"/>
            <a:ext cx="1691640" cy="1371600"/>
          </a:xfrm>
          <a:prstGeom prst="rect">
            <a:avLst/>
          </a:prstGeom>
          <a:solidFill>
            <a:srgbClr val="7A4433"/>
          </a:solidFill>
          <a:ln/>
        </p:spPr>
      </p:sp>
      <p:sp>
        <p:nvSpPr>
          <p:cNvPr id="27" name="Text 25"/>
          <p:cNvSpPr/>
          <p:nvPr/>
        </p:nvSpPr>
        <p:spPr>
          <a:xfrm>
            <a:off x="10073488" y="3493008"/>
            <a:ext cx="914400" cy="365760"/>
          </a:xfrm>
          <a:prstGeom prst="rect">
            <a:avLst/>
          </a:prstGeom>
          <a:noFill/>
          <a:ln/>
        </p:spPr>
        <p:txBody>
          <a:bodyPr wrap="square" rtlCol="0" anchor="ctr"/>
          <a:lstStyle/>
          <a:p>
            <a:pPr indent="0" marL="0">
              <a:buNone/>
            </a:pPr>
            <a:r>
              <a:rPr lang="en-US" sz="1500" b="1" dirty="0">
                <a:solidFill>
                  <a:srgbClr val="FFFFFF"/>
                </a:solidFill>
                <a:latin typeface="Century Schoolbook" pitchFamily="34" charset="0"/>
                <a:ea typeface="Century Schoolbook" pitchFamily="34" charset="-122"/>
                <a:cs typeface="Century Schoolbook" pitchFamily="34" charset="-120"/>
              </a:rPr>
              <a:t>6</a:t>
            </a:r>
            <a:endParaRPr lang="en-US" sz="1500" dirty="0"/>
          </a:p>
        </p:txBody>
      </p:sp>
      <p:sp>
        <p:nvSpPr>
          <p:cNvPr id="28" name="Text 26"/>
          <p:cNvSpPr/>
          <p:nvPr/>
        </p:nvSpPr>
        <p:spPr>
          <a:xfrm>
            <a:off x="10073488" y="3931920"/>
            <a:ext cx="1417320" cy="731520"/>
          </a:xfrm>
          <a:prstGeom prst="rect">
            <a:avLst/>
          </a:prstGeom>
          <a:noFill/>
          <a:ln/>
        </p:spPr>
        <p:txBody>
          <a:bodyPr wrap="square" rtlCol="0" anchor="ctr"/>
          <a:lstStyle/>
          <a:p>
            <a:pPr indent="0" marL="0">
              <a:lnSpc>
                <a:spcPct val="110000"/>
              </a:lnSpc>
              <a:buNone/>
            </a:pPr>
            <a:r>
              <a:rPr lang="en-US" sz="1200" b="1" dirty="0">
                <a:solidFill>
                  <a:srgbClr val="FFFFFF"/>
                </a:solidFill>
                <a:latin typeface="Calibri" pitchFamily="34" charset="0"/>
                <a:ea typeface="Calibri" pitchFamily="34" charset="-122"/>
                <a:cs typeface="Calibri" pitchFamily="34" charset="-120"/>
              </a:rPr>
              <a:t>Post-</a:t>
            </a:r>
            <a:endParaRPr lang="en-US" sz="1200" dirty="0"/>
          </a:p>
          <a:p>
            <a:pPr indent="0" marL="0">
              <a:lnSpc>
                <a:spcPct val="110000"/>
              </a:lnSpc>
              <a:buNone/>
            </a:pPr>
            <a:r>
              <a:rPr lang="en-US" sz="1200" b="1" dirty="0">
                <a:solidFill>
                  <a:srgbClr val="FFFFFF"/>
                </a:solidFill>
                <a:latin typeface="Calibri" pitchFamily="34" charset="0"/>
                <a:ea typeface="Calibri" pitchFamily="34" charset="-122"/>
                <a:cs typeface="Calibri" pitchFamily="34" charset="-120"/>
              </a:rPr>
              <a:t>Experience</a:t>
            </a:r>
            <a:endParaRPr lang="en-US" sz="1200" dirty="0"/>
          </a:p>
        </p:txBody>
      </p:sp>
      <p:sp>
        <p:nvSpPr>
          <p:cNvPr id="29" name="Text 27"/>
          <p:cNvSpPr/>
          <p:nvPr/>
        </p:nvSpPr>
        <p:spPr>
          <a:xfrm>
            <a:off x="822960" y="5212080"/>
            <a:ext cx="10545775" cy="457200"/>
          </a:xfrm>
          <a:prstGeom prst="rect">
            <a:avLst/>
          </a:prstGeom>
          <a:noFill/>
          <a:ln/>
        </p:spPr>
        <p:txBody>
          <a:bodyPr wrap="square" rtlCol="0" anchor="ctr"/>
          <a:lstStyle/>
          <a:p>
            <a:pPr algn="ctr" indent="0" marL="0">
              <a:buNone/>
            </a:pPr>
            <a:r>
              <a:rPr lang="en-US" sz="1150" i="1" dirty="0">
                <a:solidFill>
                  <a:srgbClr val="6E6862"/>
                </a:solidFill>
                <a:latin typeface="Calibri" pitchFamily="34" charset="0"/>
                <a:ea typeface="Calibri" pitchFamily="34" charset="-122"/>
                <a:cs typeface="Calibri" pitchFamily="34" charset="-120"/>
              </a:rPr>
              <a:t>Each stage was assessed for what Sophie sees, feels, and does — surfacing where Alba delivers on its promise of tranquility, and where friction breaks the spell.</a:t>
            </a:r>
            <a:endParaRPr lang="en-US" sz="1150" dirty="0"/>
          </a:p>
        </p:txBody>
      </p:sp>
      <p:sp>
        <p:nvSpPr>
          <p:cNvPr id="30" name="Shape 28"/>
          <p:cNvSpPr/>
          <p:nvPr/>
        </p:nvSpPr>
        <p:spPr>
          <a:xfrm>
            <a:off x="548640" y="6291072"/>
            <a:ext cx="11094415" cy="0"/>
          </a:xfrm>
          <a:prstGeom prst="line">
            <a:avLst/>
          </a:prstGeom>
          <a:noFill/>
          <a:ln w="9525">
            <a:solidFill>
              <a:srgbClr val="D8D1C2"/>
            </a:solidFill>
            <a:prstDash val="solid"/>
          </a:ln>
        </p:spPr>
      </p:sp>
      <p:sp>
        <p:nvSpPr>
          <p:cNvPr id="31" name="Text 29"/>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32" name="Text 30"/>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04</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THE MAP</a:t>
            </a:r>
            <a:endParaRPr lang="en-US" sz="1100" dirty="0"/>
          </a:p>
        </p:txBody>
      </p:sp>
      <p:sp>
        <p:nvSpPr>
          <p:cNvPr id="3" name="Shape 1"/>
          <p:cNvSpPr/>
          <p:nvPr/>
        </p:nvSpPr>
        <p:spPr>
          <a:xfrm>
            <a:off x="548640" y="896112"/>
            <a:ext cx="1920240" cy="0"/>
          </a:xfrm>
          <a:prstGeom prst="line">
            <a:avLst/>
          </a:prstGeom>
          <a:noFill/>
          <a:ln w="12700">
            <a:solidFill>
              <a:srgbClr val="7A4433"/>
            </a:solidFill>
            <a:prstDash val="solid"/>
          </a:ln>
        </p:spPr>
      </p:sp>
      <p:sp>
        <p:nvSpPr>
          <p:cNvPr id="4" name="Text 2"/>
          <p:cNvSpPr/>
          <p:nvPr/>
        </p:nvSpPr>
        <p:spPr>
          <a:xfrm>
            <a:off x="548640" y="1097280"/>
            <a:ext cx="8686800" cy="45720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The guest journey, mapped end to end</a:t>
            </a:r>
            <a:endParaRPr lang="en-US" sz="3000" dirty="0"/>
          </a:p>
        </p:txBody>
      </p:sp>
      <p:pic>
        <p:nvPicPr>
          <p:cNvPr id="5" name="Image 0" descr="preencoded.png">    </p:cNvPr>
          <p:cNvPicPr>
            <a:picLocks noChangeAspect="1"/>
          </p:cNvPicPr>
          <p:nvPr/>
        </p:nvPicPr>
        <p:blipFill>
          <a:blip r:embed="rId1"/>
          <a:srcRect l="0" r="0" t="0" b="0"/>
          <a:stretch/>
        </p:blipFill>
        <p:spPr>
          <a:xfrm>
            <a:off x="548640" y="1874520"/>
            <a:ext cx="11091672" cy="4160520"/>
          </a:xfrm>
          <a:prstGeom prst="rect">
            <a:avLst/>
          </a:prstGeom>
        </p:spPr>
      </p:pic>
      <p:sp>
        <p:nvSpPr>
          <p:cNvPr id="6" name="Text 3"/>
          <p:cNvSpPr/>
          <p:nvPr/>
        </p:nvSpPr>
        <p:spPr>
          <a:xfrm>
            <a:off x="548640" y="6172200"/>
            <a:ext cx="7315200" cy="274320"/>
          </a:xfrm>
          <a:prstGeom prst="rect">
            <a:avLst/>
          </a:prstGeom>
          <a:noFill/>
          <a:ln/>
        </p:spPr>
        <p:txBody>
          <a:bodyPr wrap="square" rtlCol="0" anchor="ctr"/>
          <a:lstStyle/>
          <a:p>
            <a:pPr indent="0" marL="0">
              <a:buNone/>
            </a:pPr>
            <a:r>
              <a:rPr lang="en-US" sz="1000" i="1" dirty="0">
                <a:solidFill>
                  <a:srgbClr val="6E6862"/>
                </a:solidFill>
                <a:latin typeface="Calibri" pitchFamily="34" charset="0"/>
                <a:ea typeface="Calibri" pitchFamily="34" charset="-122"/>
                <a:cs typeface="Calibri" pitchFamily="34" charset="-120"/>
              </a:rPr>
              <a:t>Figure — Alba Customer Journey Map</a:t>
            </a:r>
            <a:endParaRPr lang="en-US" sz="1000" dirty="0"/>
          </a:p>
        </p:txBody>
      </p:sp>
      <p:sp>
        <p:nvSpPr>
          <p:cNvPr id="7" name="Shape 4"/>
          <p:cNvSpPr/>
          <p:nvPr/>
        </p:nvSpPr>
        <p:spPr>
          <a:xfrm>
            <a:off x="548640" y="6291072"/>
            <a:ext cx="11094415" cy="0"/>
          </a:xfrm>
          <a:prstGeom prst="line">
            <a:avLst/>
          </a:prstGeom>
          <a:noFill/>
          <a:ln w="9525">
            <a:solidFill>
              <a:srgbClr val="D8D1C2"/>
            </a:solidFill>
            <a:prstDash val="solid"/>
          </a:ln>
        </p:spPr>
      </p:sp>
      <p:sp>
        <p:nvSpPr>
          <p:cNvPr id="8" name="Text 5"/>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9" name="Text 6"/>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05</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41311"/>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3A342C"/>
                </a:solidFill>
                <a:latin typeface="Century Schoolbook" pitchFamily="34" charset="0"/>
                <a:ea typeface="Century Schoolbook" pitchFamily="34" charset="-122"/>
                <a:cs typeface="Century Schoolbook" pitchFamily="34" charset="-120"/>
              </a:rPr>
              <a:t>06</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A86048"/>
                </a:solidFill>
                <a:latin typeface="Calibri" pitchFamily="34" charset="0"/>
                <a:ea typeface="Calibri" pitchFamily="34" charset="-122"/>
                <a:cs typeface="Calibri" pitchFamily="34" charset="-120"/>
              </a:rPr>
              <a:t>WHERE IT BREAKS DOWN</a:t>
            </a:r>
            <a:endParaRPr lang="en-US" sz="1100" dirty="0"/>
          </a:p>
        </p:txBody>
      </p:sp>
      <p:sp>
        <p:nvSpPr>
          <p:cNvPr id="4" name="Shape 2"/>
          <p:cNvSpPr/>
          <p:nvPr/>
        </p:nvSpPr>
        <p:spPr>
          <a:xfrm>
            <a:off x="548640" y="896112"/>
            <a:ext cx="1920240" cy="0"/>
          </a:xfrm>
          <a:prstGeom prst="line">
            <a:avLst/>
          </a:prstGeom>
          <a:noFill/>
          <a:ln w="12700">
            <a:solidFill>
              <a:srgbClr val="A86048"/>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FFFFFF"/>
                </a:solidFill>
                <a:latin typeface="Century Schoolbook" pitchFamily="34" charset="0"/>
                <a:ea typeface="Century Schoolbook" pitchFamily="34" charset="-122"/>
                <a:cs typeface="Century Schoolbook" pitchFamily="34" charset="-120"/>
              </a:rPr>
              <a:t>Small frictions undercut a</a:t>
            </a:r>
            <a:endParaRPr lang="en-US" sz="3000" dirty="0"/>
          </a:p>
          <a:p>
            <a:pPr indent="0" marL="0">
              <a:lnSpc>
                <a:spcPct val="105000"/>
              </a:lnSpc>
              <a:buNone/>
            </a:pPr>
            <a:r>
              <a:rPr lang="en-US" sz="3000" b="1" dirty="0">
                <a:solidFill>
                  <a:srgbClr val="FFFFFF"/>
                </a:solidFill>
                <a:latin typeface="Century Schoolbook" pitchFamily="34" charset="0"/>
                <a:ea typeface="Century Schoolbook" pitchFamily="34" charset="-122"/>
                <a:cs typeface="Century Schoolbook" pitchFamily="34" charset="-120"/>
              </a:rPr>
              <a:t>premium experience</a:t>
            </a:r>
            <a:endParaRPr lang="en-US" sz="3000" dirty="0"/>
          </a:p>
        </p:txBody>
      </p:sp>
      <p:sp>
        <p:nvSpPr>
          <p:cNvPr id="6" name="Text 4"/>
          <p:cNvSpPr/>
          <p:nvPr/>
        </p:nvSpPr>
        <p:spPr>
          <a:xfrm>
            <a:off x="777240" y="3200400"/>
            <a:ext cx="3154680" cy="1097280"/>
          </a:xfrm>
          <a:prstGeom prst="rect">
            <a:avLst/>
          </a:prstGeom>
          <a:noFill/>
          <a:ln/>
        </p:spPr>
        <p:txBody>
          <a:bodyPr wrap="square" rtlCol="0" anchor="ctr"/>
          <a:lstStyle/>
          <a:p>
            <a:pPr indent="0" marL="0">
              <a:buNone/>
            </a:pPr>
            <a:r>
              <a:rPr lang="en-US" sz="5400" b="1" dirty="0">
                <a:solidFill>
                  <a:srgbClr val="A86048"/>
                </a:solidFill>
                <a:latin typeface="Century Schoolbook" pitchFamily="34" charset="0"/>
                <a:ea typeface="Century Schoolbook" pitchFamily="34" charset="-122"/>
                <a:cs typeface="Century Schoolbook" pitchFamily="34" charset="-120"/>
              </a:rPr>
              <a:t>2</a:t>
            </a:r>
            <a:endParaRPr lang="en-US" sz="5400" dirty="0"/>
          </a:p>
        </p:txBody>
      </p:sp>
      <p:sp>
        <p:nvSpPr>
          <p:cNvPr id="7" name="Text 5"/>
          <p:cNvSpPr/>
          <p:nvPr/>
        </p:nvSpPr>
        <p:spPr>
          <a:xfrm>
            <a:off x="777240" y="4251960"/>
            <a:ext cx="3154680" cy="822960"/>
          </a:xfrm>
          <a:prstGeom prst="rect">
            <a:avLst/>
          </a:prstGeom>
          <a:noFill/>
          <a:ln/>
        </p:spPr>
        <p:txBody>
          <a:bodyPr wrap="square" rtlCol="0" anchor="ctr"/>
          <a:lstStyle/>
          <a:p>
            <a:pPr indent="0" marL="0">
              <a:lnSpc>
                <a:spcPct val="120000"/>
              </a:lnSpc>
              <a:buNone/>
            </a:pPr>
            <a:r>
              <a:rPr lang="en-US" sz="1100" dirty="0">
                <a:solidFill>
                  <a:srgbClr val="C9C2B8"/>
                </a:solidFill>
                <a:latin typeface="Calibri" pitchFamily="34" charset="0"/>
                <a:ea typeface="Calibri" pitchFamily="34" charset="-122"/>
                <a:cs typeface="Calibri" pitchFamily="34" charset="-120"/>
              </a:rPr>
              <a:t>separate trips guests must make</a:t>
            </a:r>
            <a:endParaRPr lang="en-US" sz="1100" dirty="0"/>
          </a:p>
          <a:p>
            <a:pPr indent="0" marL="0">
              <a:lnSpc>
                <a:spcPct val="120000"/>
              </a:lnSpc>
              <a:buNone/>
            </a:pPr>
            <a:r>
              <a:rPr lang="en-US" sz="1100" dirty="0">
                <a:solidFill>
                  <a:srgbClr val="C9C2B8"/>
                </a:solidFill>
                <a:latin typeface="Calibri" pitchFamily="34" charset="0"/>
                <a:ea typeface="Calibri" pitchFamily="34" charset="-122"/>
                <a:cs typeface="Calibri" pitchFamily="34" charset="-120"/>
              </a:rPr>
              <a:t>just to pay for a meal</a:t>
            </a:r>
            <a:endParaRPr lang="en-US" sz="1100" dirty="0"/>
          </a:p>
        </p:txBody>
      </p:sp>
      <p:sp>
        <p:nvSpPr>
          <p:cNvPr id="8" name="Shape 6"/>
          <p:cNvSpPr/>
          <p:nvPr/>
        </p:nvSpPr>
        <p:spPr>
          <a:xfrm>
            <a:off x="4160520" y="3200400"/>
            <a:ext cx="0" cy="2194560"/>
          </a:xfrm>
          <a:prstGeom prst="line">
            <a:avLst/>
          </a:prstGeom>
          <a:noFill/>
          <a:ln w="9525">
            <a:solidFill>
              <a:srgbClr val="3A342C"/>
            </a:solidFill>
            <a:prstDash val="solid"/>
          </a:ln>
        </p:spPr>
      </p:sp>
      <p:sp>
        <p:nvSpPr>
          <p:cNvPr id="9" name="Text 7"/>
          <p:cNvSpPr/>
          <p:nvPr/>
        </p:nvSpPr>
        <p:spPr>
          <a:xfrm>
            <a:off x="4389120" y="3200400"/>
            <a:ext cx="3154680" cy="1097280"/>
          </a:xfrm>
          <a:prstGeom prst="rect">
            <a:avLst/>
          </a:prstGeom>
          <a:noFill/>
          <a:ln/>
        </p:spPr>
        <p:txBody>
          <a:bodyPr wrap="square" rtlCol="0" anchor="ctr"/>
          <a:lstStyle/>
          <a:p>
            <a:pPr indent="0" marL="0">
              <a:buNone/>
            </a:pPr>
            <a:r>
              <a:rPr lang="en-US" sz="5400" b="1" dirty="0">
                <a:solidFill>
                  <a:srgbClr val="FFFFFF"/>
                </a:solidFill>
                <a:latin typeface="Century Schoolbook" pitchFamily="34" charset="0"/>
                <a:ea typeface="Century Schoolbook" pitchFamily="34" charset="-122"/>
                <a:cs typeface="Century Schoolbook" pitchFamily="34" charset="-120"/>
              </a:rPr>
              <a:t>22</a:t>
            </a:r>
            <a:endParaRPr lang="en-US" sz="5400" dirty="0"/>
          </a:p>
        </p:txBody>
      </p:sp>
      <p:sp>
        <p:nvSpPr>
          <p:cNvPr id="10" name="Text 8"/>
          <p:cNvSpPr/>
          <p:nvPr/>
        </p:nvSpPr>
        <p:spPr>
          <a:xfrm>
            <a:off x="4389120" y="4251960"/>
            <a:ext cx="3154680" cy="822960"/>
          </a:xfrm>
          <a:prstGeom prst="rect">
            <a:avLst/>
          </a:prstGeom>
          <a:noFill/>
          <a:ln/>
        </p:spPr>
        <p:txBody>
          <a:bodyPr wrap="square" rtlCol="0" anchor="ctr"/>
          <a:lstStyle/>
          <a:p>
            <a:pPr indent="0" marL="0">
              <a:lnSpc>
                <a:spcPct val="120000"/>
              </a:lnSpc>
              <a:buNone/>
            </a:pPr>
            <a:r>
              <a:rPr lang="en-US" sz="1100" dirty="0">
                <a:solidFill>
                  <a:srgbClr val="C9C2B8"/>
                </a:solidFill>
                <a:latin typeface="Calibri" pitchFamily="34" charset="0"/>
                <a:ea typeface="Calibri" pitchFamily="34" charset="-122"/>
                <a:cs typeface="Calibri" pitchFamily="34" charset="-120"/>
              </a:rPr>
              <a:t>geothermal pools, frequently</a:t>
            </a:r>
            <a:endParaRPr lang="en-US" sz="1100" dirty="0"/>
          </a:p>
          <a:p>
            <a:pPr indent="0" marL="0">
              <a:lnSpc>
                <a:spcPct val="120000"/>
              </a:lnSpc>
              <a:buNone/>
            </a:pPr>
            <a:r>
              <a:rPr lang="en-US" sz="1100" dirty="0">
                <a:solidFill>
                  <a:srgbClr val="C9C2B8"/>
                </a:solidFill>
                <a:latin typeface="Calibri" pitchFamily="34" charset="0"/>
                <a:ea typeface="Calibri" pitchFamily="34" charset="-122"/>
                <a:cs typeface="Calibri" pitchFamily="34" charset="-120"/>
              </a:rPr>
              <a:t>overcrowded with no capacity limit</a:t>
            </a:r>
            <a:endParaRPr lang="en-US" sz="1100" dirty="0"/>
          </a:p>
        </p:txBody>
      </p:sp>
      <p:sp>
        <p:nvSpPr>
          <p:cNvPr id="11" name="Shape 9"/>
          <p:cNvSpPr/>
          <p:nvPr/>
        </p:nvSpPr>
        <p:spPr>
          <a:xfrm>
            <a:off x="7772400" y="3200400"/>
            <a:ext cx="0" cy="2194560"/>
          </a:xfrm>
          <a:prstGeom prst="line">
            <a:avLst/>
          </a:prstGeom>
          <a:noFill/>
          <a:ln w="9525">
            <a:solidFill>
              <a:srgbClr val="3A342C"/>
            </a:solidFill>
            <a:prstDash val="solid"/>
          </a:ln>
        </p:spPr>
      </p:sp>
      <p:sp>
        <p:nvSpPr>
          <p:cNvPr id="12" name="Text 10"/>
          <p:cNvSpPr/>
          <p:nvPr/>
        </p:nvSpPr>
        <p:spPr>
          <a:xfrm>
            <a:off x="8001000" y="3200400"/>
            <a:ext cx="3154680" cy="1097280"/>
          </a:xfrm>
          <a:prstGeom prst="rect">
            <a:avLst/>
          </a:prstGeom>
          <a:noFill/>
          <a:ln/>
        </p:spPr>
        <p:txBody>
          <a:bodyPr wrap="square" rtlCol="0" anchor="ctr"/>
          <a:lstStyle/>
          <a:p>
            <a:pPr indent="0" marL="0">
              <a:buNone/>
            </a:pPr>
            <a:r>
              <a:rPr lang="en-US" sz="5400" b="1" dirty="0">
                <a:solidFill>
                  <a:srgbClr val="FFFFFF"/>
                </a:solidFill>
                <a:latin typeface="Century Schoolbook" pitchFamily="34" charset="0"/>
                <a:ea typeface="Century Schoolbook" pitchFamily="34" charset="-122"/>
                <a:cs typeface="Century Schoolbook" pitchFamily="34" charset="-120"/>
              </a:rPr>
              <a:t>0</a:t>
            </a:r>
            <a:endParaRPr lang="en-US" sz="5400" dirty="0"/>
          </a:p>
        </p:txBody>
      </p:sp>
      <p:sp>
        <p:nvSpPr>
          <p:cNvPr id="13" name="Text 11"/>
          <p:cNvSpPr/>
          <p:nvPr/>
        </p:nvSpPr>
        <p:spPr>
          <a:xfrm>
            <a:off x="8001000" y="4251960"/>
            <a:ext cx="3154680" cy="822960"/>
          </a:xfrm>
          <a:prstGeom prst="rect">
            <a:avLst/>
          </a:prstGeom>
          <a:noFill/>
          <a:ln/>
        </p:spPr>
        <p:txBody>
          <a:bodyPr wrap="square" rtlCol="0" anchor="ctr"/>
          <a:lstStyle/>
          <a:p>
            <a:pPr indent="0" marL="0">
              <a:lnSpc>
                <a:spcPct val="120000"/>
              </a:lnSpc>
              <a:buNone/>
            </a:pPr>
            <a:r>
              <a:rPr lang="en-US" sz="1100" dirty="0">
                <a:solidFill>
                  <a:srgbClr val="C9C2B8"/>
                </a:solidFill>
                <a:latin typeface="Calibri" pitchFamily="34" charset="0"/>
                <a:ea typeface="Calibri" pitchFamily="34" charset="-122"/>
                <a:cs typeface="Calibri" pitchFamily="34" charset="-120"/>
              </a:rPr>
              <a:t>follow-up emails, surveys, or</a:t>
            </a:r>
            <a:endParaRPr lang="en-US" sz="1100" dirty="0"/>
          </a:p>
          <a:p>
            <a:pPr indent="0" marL="0">
              <a:lnSpc>
                <a:spcPct val="120000"/>
              </a:lnSpc>
              <a:buNone/>
            </a:pPr>
            <a:r>
              <a:rPr lang="en-US" sz="1100" dirty="0">
                <a:solidFill>
                  <a:srgbClr val="C9C2B8"/>
                </a:solidFill>
                <a:latin typeface="Calibri" pitchFamily="34" charset="0"/>
                <a:ea typeface="Calibri" pitchFamily="34" charset="-122"/>
                <a:cs typeface="Calibri" pitchFamily="34" charset="-120"/>
              </a:rPr>
              <a:t>loyalty prompts after checkout</a:t>
            </a:r>
            <a:endParaRPr lang="en-US" sz="1100" dirty="0"/>
          </a:p>
        </p:txBody>
      </p:sp>
      <p:sp>
        <p:nvSpPr>
          <p:cNvPr id="14" name="Text 12"/>
          <p:cNvSpPr/>
          <p:nvPr/>
        </p:nvSpPr>
        <p:spPr>
          <a:xfrm>
            <a:off x="822960" y="5623560"/>
            <a:ext cx="10545775" cy="548640"/>
          </a:xfrm>
          <a:prstGeom prst="rect">
            <a:avLst/>
          </a:prstGeom>
          <a:noFill/>
          <a:ln/>
        </p:spPr>
        <p:txBody>
          <a:bodyPr wrap="square" rtlCol="0" anchor="ctr"/>
          <a:lstStyle/>
          <a:p>
            <a:pPr algn="l" indent="0" marL="0">
              <a:lnSpc>
                <a:spcPct val="130000"/>
              </a:lnSpc>
              <a:buNone/>
            </a:pPr>
            <a:r>
              <a:rPr lang="en-US" sz="1150" i="1" dirty="0">
                <a:solidFill>
                  <a:srgbClr val="A86048"/>
                </a:solidFill>
                <a:latin typeface="Calibri" pitchFamily="34" charset="0"/>
                <a:ea typeface="Calibri" pitchFamily="34" charset="-122"/>
                <a:cs typeface="Calibri" pitchFamily="34" charset="-120"/>
              </a:rPr>
              <a:t>None of these are dealbreakers on their own — but together they chip away at the sense of effortless luxury Alba is trying to sell, right at the moments guests are most primed to notice.</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07</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VOICE OF THE GUEST</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What guests are already saying</a:t>
            </a:r>
            <a:endParaRPr lang="en-US" sz="3000" dirty="0"/>
          </a:p>
        </p:txBody>
      </p:sp>
      <p:sp>
        <p:nvSpPr>
          <p:cNvPr id="6" name="Text 4"/>
          <p:cNvSpPr/>
          <p:nvPr/>
        </p:nvSpPr>
        <p:spPr>
          <a:xfrm>
            <a:off x="777240" y="2194560"/>
            <a:ext cx="914400" cy="731520"/>
          </a:xfrm>
          <a:prstGeom prst="rect">
            <a:avLst/>
          </a:prstGeom>
          <a:noFill/>
          <a:ln/>
        </p:spPr>
        <p:txBody>
          <a:bodyPr wrap="square" rtlCol="0" anchor="ctr"/>
          <a:lstStyle/>
          <a:p>
            <a:pPr indent="0" marL="0">
              <a:buNone/>
            </a:pPr>
            <a:r>
              <a:rPr lang="en-US" sz="4000" b="1" dirty="0">
                <a:solidFill>
                  <a:srgbClr val="A86048"/>
                </a:solidFill>
                <a:latin typeface="Century Schoolbook" pitchFamily="34" charset="0"/>
                <a:ea typeface="Century Schoolbook" pitchFamily="34" charset="-122"/>
                <a:cs typeface="Century Schoolbook" pitchFamily="34" charset="-120"/>
              </a:rPr>
              <a:t>“</a:t>
            </a:r>
            <a:endParaRPr lang="en-US" sz="4000" dirty="0"/>
          </a:p>
        </p:txBody>
      </p:sp>
      <p:sp>
        <p:nvSpPr>
          <p:cNvPr id="7" name="Text 5"/>
          <p:cNvSpPr/>
          <p:nvPr/>
        </p:nvSpPr>
        <p:spPr>
          <a:xfrm>
            <a:off x="822960" y="2834640"/>
            <a:ext cx="3108960" cy="1920240"/>
          </a:xfrm>
          <a:prstGeom prst="rect">
            <a:avLst/>
          </a:prstGeom>
          <a:noFill/>
          <a:ln/>
        </p:spPr>
        <p:txBody>
          <a:bodyPr wrap="square" rtlCol="0" anchor="ctr"/>
          <a:lstStyle/>
          <a:p>
            <a:pPr indent="0" marL="0">
              <a:lnSpc>
                <a:spcPct val="130000"/>
              </a:lnSpc>
              <a:buNone/>
            </a:pPr>
            <a:r>
              <a:rPr lang="en-US" sz="1150" i="1" dirty="0">
                <a:solidFill>
                  <a:srgbClr val="1C1B19"/>
                </a:solidFill>
                <a:latin typeface="Calibri" pitchFamily="34" charset="0"/>
                <a:ea typeface="Calibri" pitchFamily="34" charset="-122"/>
                <a:cs typeface="Calibri" pitchFamily="34" charset="-120"/>
              </a:rPr>
              <a:t>The only set back was waiting in the line at reception when we first enter — but it was worth it at the end.</a:t>
            </a:r>
            <a:endParaRPr lang="en-US" sz="1150" dirty="0"/>
          </a:p>
        </p:txBody>
      </p:sp>
      <p:sp>
        <p:nvSpPr>
          <p:cNvPr id="8" name="Text 6"/>
          <p:cNvSpPr/>
          <p:nvPr/>
        </p:nvSpPr>
        <p:spPr>
          <a:xfrm>
            <a:off x="822960" y="4892040"/>
            <a:ext cx="3108960" cy="365760"/>
          </a:xfrm>
          <a:prstGeom prst="rect">
            <a:avLst/>
          </a:prstGeom>
          <a:noFill/>
          <a:ln/>
        </p:spPr>
        <p:txBody>
          <a:bodyPr wrap="square" rtlCol="0" anchor="ctr"/>
          <a:lstStyle/>
          <a:p>
            <a:pPr indent="0" marL="0">
              <a:buNone/>
            </a:pPr>
            <a:r>
              <a:rPr lang="en-US" sz="950" b="1" dirty="0">
                <a:solidFill>
                  <a:srgbClr val="6E6862"/>
                </a:solidFill>
                <a:latin typeface="Calibri" pitchFamily="34" charset="0"/>
                <a:ea typeface="Calibri" pitchFamily="34" charset="-122"/>
                <a:cs typeface="Calibri" pitchFamily="34" charset="-120"/>
              </a:rPr>
              <a:t>Mel F. — Google review, 5/4</a:t>
            </a:r>
            <a:endParaRPr lang="en-US" sz="950" dirty="0"/>
          </a:p>
        </p:txBody>
      </p:sp>
      <p:sp>
        <p:nvSpPr>
          <p:cNvPr id="9" name="Shape 7"/>
          <p:cNvSpPr/>
          <p:nvPr/>
        </p:nvSpPr>
        <p:spPr>
          <a:xfrm>
            <a:off x="4160520" y="2286000"/>
            <a:ext cx="0" cy="3291840"/>
          </a:xfrm>
          <a:prstGeom prst="line">
            <a:avLst/>
          </a:prstGeom>
          <a:noFill/>
          <a:ln w="9525">
            <a:solidFill>
              <a:srgbClr val="D8D1C2"/>
            </a:solidFill>
            <a:prstDash val="solid"/>
          </a:ln>
        </p:spPr>
      </p:sp>
      <p:sp>
        <p:nvSpPr>
          <p:cNvPr id="10" name="Text 8"/>
          <p:cNvSpPr/>
          <p:nvPr/>
        </p:nvSpPr>
        <p:spPr>
          <a:xfrm>
            <a:off x="4389120" y="2194560"/>
            <a:ext cx="914400" cy="731520"/>
          </a:xfrm>
          <a:prstGeom prst="rect">
            <a:avLst/>
          </a:prstGeom>
          <a:noFill/>
          <a:ln/>
        </p:spPr>
        <p:txBody>
          <a:bodyPr wrap="square" rtlCol="0" anchor="ctr"/>
          <a:lstStyle/>
          <a:p>
            <a:pPr indent="0" marL="0">
              <a:buNone/>
            </a:pPr>
            <a:r>
              <a:rPr lang="en-US" sz="4000" b="1" dirty="0">
                <a:solidFill>
                  <a:srgbClr val="A86048"/>
                </a:solidFill>
                <a:latin typeface="Century Schoolbook" pitchFamily="34" charset="0"/>
                <a:ea typeface="Century Schoolbook" pitchFamily="34" charset="-122"/>
                <a:cs typeface="Century Schoolbook" pitchFamily="34" charset="-120"/>
              </a:rPr>
              <a:t>“</a:t>
            </a:r>
            <a:endParaRPr lang="en-US" sz="4000" dirty="0"/>
          </a:p>
        </p:txBody>
      </p:sp>
      <p:sp>
        <p:nvSpPr>
          <p:cNvPr id="11" name="Text 9"/>
          <p:cNvSpPr/>
          <p:nvPr/>
        </p:nvSpPr>
        <p:spPr>
          <a:xfrm>
            <a:off x="4434840" y="2834640"/>
            <a:ext cx="3108960" cy="1920240"/>
          </a:xfrm>
          <a:prstGeom prst="rect">
            <a:avLst/>
          </a:prstGeom>
          <a:noFill/>
          <a:ln/>
        </p:spPr>
        <p:txBody>
          <a:bodyPr wrap="square" rtlCol="0" anchor="ctr"/>
          <a:lstStyle/>
          <a:p>
            <a:pPr indent="0" marL="0">
              <a:lnSpc>
                <a:spcPct val="130000"/>
              </a:lnSpc>
              <a:buNone/>
            </a:pPr>
            <a:r>
              <a:rPr lang="en-US" sz="1150" i="1" dirty="0">
                <a:solidFill>
                  <a:srgbClr val="1C1B19"/>
                </a:solidFill>
                <a:latin typeface="Calibri" pitchFamily="34" charset="0"/>
                <a:ea typeface="Calibri" pitchFamily="34" charset="-122"/>
                <a:cs typeface="Calibri" pitchFamily="34" charset="-120"/>
              </a:rPr>
              <a:t>Signage and wayfinding is poor... they really need a cold pool to balance the very hot thermal pools.</a:t>
            </a:r>
            <a:endParaRPr lang="en-US" sz="1150" dirty="0"/>
          </a:p>
        </p:txBody>
      </p:sp>
      <p:sp>
        <p:nvSpPr>
          <p:cNvPr id="12" name="Text 10"/>
          <p:cNvSpPr/>
          <p:nvPr/>
        </p:nvSpPr>
        <p:spPr>
          <a:xfrm>
            <a:off x="4434840" y="4892040"/>
            <a:ext cx="3108960" cy="365760"/>
          </a:xfrm>
          <a:prstGeom prst="rect">
            <a:avLst/>
          </a:prstGeom>
          <a:noFill/>
          <a:ln/>
        </p:spPr>
        <p:txBody>
          <a:bodyPr wrap="square" rtlCol="0" anchor="ctr"/>
          <a:lstStyle/>
          <a:p>
            <a:pPr indent="0" marL="0">
              <a:buNone/>
            </a:pPr>
            <a:r>
              <a:rPr lang="en-US" sz="950" b="1" dirty="0">
                <a:solidFill>
                  <a:srgbClr val="6E6862"/>
                </a:solidFill>
                <a:latin typeface="Calibri" pitchFamily="34" charset="0"/>
                <a:ea typeface="Calibri" pitchFamily="34" charset="-122"/>
                <a:cs typeface="Calibri" pitchFamily="34" charset="-120"/>
              </a:rPr>
              <a:t>Verified guest — Google review</a:t>
            </a:r>
            <a:endParaRPr lang="en-US" sz="950" dirty="0"/>
          </a:p>
        </p:txBody>
      </p:sp>
      <p:sp>
        <p:nvSpPr>
          <p:cNvPr id="13" name="Shape 11"/>
          <p:cNvSpPr/>
          <p:nvPr/>
        </p:nvSpPr>
        <p:spPr>
          <a:xfrm>
            <a:off x="7772400" y="2286000"/>
            <a:ext cx="0" cy="3291840"/>
          </a:xfrm>
          <a:prstGeom prst="line">
            <a:avLst/>
          </a:prstGeom>
          <a:noFill/>
          <a:ln w="9525">
            <a:solidFill>
              <a:srgbClr val="D8D1C2"/>
            </a:solidFill>
            <a:prstDash val="solid"/>
          </a:ln>
        </p:spPr>
      </p:sp>
      <p:sp>
        <p:nvSpPr>
          <p:cNvPr id="14" name="Text 12"/>
          <p:cNvSpPr/>
          <p:nvPr/>
        </p:nvSpPr>
        <p:spPr>
          <a:xfrm>
            <a:off x="8001000" y="2194560"/>
            <a:ext cx="914400" cy="731520"/>
          </a:xfrm>
          <a:prstGeom prst="rect">
            <a:avLst/>
          </a:prstGeom>
          <a:noFill/>
          <a:ln/>
        </p:spPr>
        <p:txBody>
          <a:bodyPr wrap="square" rtlCol="0" anchor="ctr"/>
          <a:lstStyle/>
          <a:p>
            <a:pPr indent="0" marL="0">
              <a:buNone/>
            </a:pPr>
            <a:r>
              <a:rPr lang="en-US" sz="4000" b="1" dirty="0">
                <a:solidFill>
                  <a:srgbClr val="A86048"/>
                </a:solidFill>
                <a:latin typeface="Century Schoolbook" pitchFamily="34" charset="0"/>
                <a:ea typeface="Century Schoolbook" pitchFamily="34" charset="-122"/>
                <a:cs typeface="Century Schoolbook" pitchFamily="34" charset="-120"/>
              </a:rPr>
              <a:t>“</a:t>
            </a:r>
            <a:endParaRPr lang="en-US" sz="4000" dirty="0"/>
          </a:p>
        </p:txBody>
      </p:sp>
      <p:sp>
        <p:nvSpPr>
          <p:cNvPr id="15" name="Text 13"/>
          <p:cNvSpPr/>
          <p:nvPr/>
        </p:nvSpPr>
        <p:spPr>
          <a:xfrm>
            <a:off x="8046720" y="2834640"/>
            <a:ext cx="3108960" cy="1920240"/>
          </a:xfrm>
          <a:prstGeom prst="rect">
            <a:avLst/>
          </a:prstGeom>
          <a:noFill/>
          <a:ln/>
        </p:spPr>
        <p:txBody>
          <a:bodyPr wrap="square" rtlCol="0" anchor="ctr"/>
          <a:lstStyle/>
          <a:p>
            <a:pPr indent="0" marL="0">
              <a:lnSpc>
                <a:spcPct val="130000"/>
              </a:lnSpc>
              <a:buNone/>
            </a:pPr>
            <a:r>
              <a:rPr lang="en-US" sz="1150" i="1" dirty="0">
                <a:solidFill>
                  <a:srgbClr val="1C1B19"/>
                </a:solidFill>
                <a:latin typeface="Calibri" pitchFamily="34" charset="0"/>
                <a:ea typeface="Calibri" pitchFamily="34" charset="-122"/>
                <a:cs typeface="Calibri" pitchFamily="34" charset="-120"/>
              </a:rPr>
              <a:t>The food is grossly overpriced. Very nice cuisine on offer, but the price point is double what it should be.</a:t>
            </a:r>
            <a:endParaRPr lang="en-US" sz="1150" dirty="0"/>
          </a:p>
        </p:txBody>
      </p:sp>
      <p:sp>
        <p:nvSpPr>
          <p:cNvPr id="16" name="Text 14"/>
          <p:cNvSpPr/>
          <p:nvPr/>
        </p:nvSpPr>
        <p:spPr>
          <a:xfrm>
            <a:off x="8046720" y="4892040"/>
            <a:ext cx="3108960" cy="365760"/>
          </a:xfrm>
          <a:prstGeom prst="rect">
            <a:avLst/>
          </a:prstGeom>
          <a:noFill/>
          <a:ln/>
        </p:spPr>
        <p:txBody>
          <a:bodyPr wrap="square" rtlCol="0" anchor="ctr"/>
          <a:lstStyle/>
          <a:p>
            <a:pPr indent="0" marL="0">
              <a:buNone/>
            </a:pPr>
            <a:r>
              <a:rPr lang="en-US" sz="950" b="1" dirty="0">
                <a:solidFill>
                  <a:srgbClr val="6E6862"/>
                </a:solidFill>
                <a:latin typeface="Calibri" pitchFamily="34" charset="0"/>
                <a:ea typeface="Calibri" pitchFamily="34" charset="-122"/>
                <a:cs typeface="Calibri" pitchFamily="34" charset="-120"/>
              </a:rPr>
              <a:t>Verified guest — Google review</a:t>
            </a:r>
            <a:endParaRPr lang="en-US" sz="950" dirty="0"/>
          </a:p>
        </p:txBody>
      </p:sp>
      <p:sp>
        <p:nvSpPr>
          <p:cNvPr id="17" name="Shape 15"/>
          <p:cNvSpPr/>
          <p:nvPr/>
        </p:nvSpPr>
        <p:spPr>
          <a:xfrm>
            <a:off x="548640" y="6291072"/>
            <a:ext cx="11094415" cy="0"/>
          </a:xfrm>
          <a:prstGeom prst="line">
            <a:avLst/>
          </a:prstGeom>
          <a:noFill/>
          <a:ln w="9525">
            <a:solidFill>
              <a:srgbClr val="D8D1C2"/>
            </a:solidFill>
            <a:prstDash val="solid"/>
          </a:ln>
        </p:spPr>
      </p:sp>
      <p:sp>
        <p:nvSpPr>
          <p:cNvPr id="18" name="Text 16"/>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19" name="Text 17"/>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07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08</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RECOMMENDATIONS</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Seven fixes, mapped to the journey</a:t>
            </a:r>
            <a:endParaRPr lang="en-US" sz="3000" dirty="0"/>
          </a:p>
        </p:txBody>
      </p:sp>
      <p:sp>
        <p:nvSpPr>
          <p:cNvPr id="6" name="Shape 4"/>
          <p:cNvSpPr/>
          <p:nvPr/>
        </p:nvSpPr>
        <p:spPr>
          <a:xfrm>
            <a:off x="548640" y="1892808"/>
            <a:ext cx="5257800" cy="0"/>
          </a:xfrm>
          <a:prstGeom prst="line">
            <a:avLst/>
          </a:prstGeom>
          <a:noFill/>
          <a:ln w="9525">
            <a:solidFill>
              <a:srgbClr val="D8D1C2"/>
            </a:solidFill>
            <a:prstDash val="solid"/>
          </a:ln>
        </p:spPr>
      </p:sp>
      <p:sp>
        <p:nvSpPr>
          <p:cNvPr id="7" name="Text 5"/>
          <p:cNvSpPr/>
          <p:nvPr/>
        </p:nvSpPr>
        <p:spPr>
          <a:xfrm>
            <a:off x="548640" y="1984248"/>
            <a:ext cx="5257800" cy="365760"/>
          </a:xfrm>
          <a:prstGeom prst="rect">
            <a:avLst/>
          </a:prstGeom>
          <a:noFill/>
          <a:ln/>
        </p:spPr>
        <p:txBody>
          <a:bodyPr wrap="square" rtlCol="0" anchor="ctr"/>
          <a:lstStyle/>
          <a:p>
            <a:pPr indent="0" marL="0">
              <a:buNone/>
            </a:pPr>
            <a:r>
              <a:rPr lang="en-US" sz="1400" b="1" dirty="0">
                <a:solidFill>
                  <a:srgbClr val="1C1B19"/>
                </a:solidFill>
                <a:latin typeface="Century Schoolbook" pitchFamily="34" charset="0"/>
                <a:ea typeface="Century Schoolbook" pitchFamily="34" charset="-122"/>
                <a:cs typeface="Century Schoolbook" pitchFamily="34" charset="-120"/>
              </a:rPr>
              <a:t>Launch an official TikTok</a:t>
            </a:r>
            <a:endParaRPr lang="en-US" sz="1400" dirty="0"/>
          </a:p>
        </p:txBody>
      </p:sp>
      <p:sp>
        <p:nvSpPr>
          <p:cNvPr id="8" name="Text 6"/>
          <p:cNvSpPr/>
          <p:nvPr/>
        </p:nvSpPr>
        <p:spPr>
          <a:xfrm>
            <a:off x="548640" y="2350008"/>
            <a:ext cx="5257800" cy="914400"/>
          </a:xfrm>
          <a:prstGeom prst="rect">
            <a:avLst/>
          </a:prstGeom>
          <a:noFill/>
          <a:ln/>
        </p:spPr>
        <p:txBody>
          <a:bodyPr wrap="square" rtlCol="0" anchor="ctr"/>
          <a:lstStyle/>
          <a:p>
            <a:pPr indent="0" marL="0">
              <a:lnSpc>
                <a:spcPct val="125000"/>
              </a:lnSpc>
              <a:buNone/>
            </a:pPr>
            <a:r>
              <a:rPr lang="en-US" sz="1050" dirty="0">
                <a:solidFill>
                  <a:srgbClr val="6E6862"/>
                </a:solidFill>
                <a:latin typeface="Calibri" pitchFamily="34" charset="0"/>
                <a:ea typeface="Calibri" pitchFamily="34" charset="-122"/>
                <a:cs typeface="Calibri" pitchFamily="34" charset="-120"/>
              </a:rPr>
              <a:t>Close the gap left by fan and influencer content with a verified, on-brand presence.</a:t>
            </a:r>
            <a:endParaRPr lang="en-US" sz="1050" dirty="0"/>
          </a:p>
        </p:txBody>
      </p:sp>
      <p:sp>
        <p:nvSpPr>
          <p:cNvPr id="9" name="Shape 7"/>
          <p:cNvSpPr/>
          <p:nvPr/>
        </p:nvSpPr>
        <p:spPr>
          <a:xfrm>
            <a:off x="6172200" y="1892808"/>
            <a:ext cx="5257800" cy="0"/>
          </a:xfrm>
          <a:prstGeom prst="line">
            <a:avLst/>
          </a:prstGeom>
          <a:noFill/>
          <a:ln w="9525">
            <a:solidFill>
              <a:srgbClr val="D8D1C2"/>
            </a:solidFill>
            <a:prstDash val="solid"/>
          </a:ln>
        </p:spPr>
      </p:sp>
      <p:sp>
        <p:nvSpPr>
          <p:cNvPr id="10" name="Text 8"/>
          <p:cNvSpPr/>
          <p:nvPr/>
        </p:nvSpPr>
        <p:spPr>
          <a:xfrm>
            <a:off x="6172200" y="1984248"/>
            <a:ext cx="5257800" cy="365760"/>
          </a:xfrm>
          <a:prstGeom prst="rect">
            <a:avLst/>
          </a:prstGeom>
          <a:noFill/>
          <a:ln/>
        </p:spPr>
        <p:txBody>
          <a:bodyPr wrap="square" rtlCol="0" anchor="ctr"/>
          <a:lstStyle/>
          <a:p>
            <a:pPr indent="0" marL="0">
              <a:buNone/>
            </a:pPr>
            <a:r>
              <a:rPr lang="en-US" sz="1400" b="1" dirty="0">
                <a:solidFill>
                  <a:srgbClr val="1C1B19"/>
                </a:solidFill>
                <a:latin typeface="Century Schoolbook" pitchFamily="34" charset="0"/>
                <a:ea typeface="Century Schoolbook" pitchFamily="34" charset="-122"/>
                <a:cs typeface="Century Schoolbook" pitchFamily="34" charset="-120"/>
              </a:rPr>
              <a:t>Add a package comparison tool</a:t>
            </a:r>
            <a:endParaRPr lang="en-US" sz="1400" dirty="0"/>
          </a:p>
        </p:txBody>
      </p:sp>
      <p:sp>
        <p:nvSpPr>
          <p:cNvPr id="11" name="Text 9"/>
          <p:cNvSpPr/>
          <p:nvPr/>
        </p:nvSpPr>
        <p:spPr>
          <a:xfrm>
            <a:off x="6172200" y="2350008"/>
            <a:ext cx="5257800" cy="914400"/>
          </a:xfrm>
          <a:prstGeom prst="rect">
            <a:avLst/>
          </a:prstGeom>
          <a:noFill/>
          <a:ln/>
        </p:spPr>
        <p:txBody>
          <a:bodyPr wrap="square" rtlCol="0" anchor="ctr"/>
          <a:lstStyle/>
          <a:p>
            <a:pPr indent="0" marL="0">
              <a:lnSpc>
                <a:spcPct val="125000"/>
              </a:lnSpc>
              <a:buNone/>
            </a:pPr>
            <a:r>
              <a:rPr lang="en-US" sz="1050" dirty="0">
                <a:solidFill>
                  <a:srgbClr val="6E6862"/>
                </a:solidFill>
                <a:latin typeface="Calibri" pitchFamily="34" charset="0"/>
                <a:ea typeface="Calibri" pitchFamily="34" charset="-122"/>
                <a:cs typeface="Calibri" pitchFamily="34" charset="-120"/>
              </a:rPr>
              <a:t>Let guests filter by price, treatment, and duration instead of clicking through every page.</a:t>
            </a:r>
            <a:endParaRPr lang="en-US" sz="1050" dirty="0"/>
          </a:p>
        </p:txBody>
      </p:sp>
      <p:sp>
        <p:nvSpPr>
          <p:cNvPr id="12" name="Shape 10"/>
          <p:cNvSpPr/>
          <p:nvPr/>
        </p:nvSpPr>
        <p:spPr>
          <a:xfrm>
            <a:off x="548640" y="3429000"/>
            <a:ext cx="5257800" cy="0"/>
          </a:xfrm>
          <a:prstGeom prst="line">
            <a:avLst/>
          </a:prstGeom>
          <a:noFill/>
          <a:ln w="9525">
            <a:solidFill>
              <a:srgbClr val="D8D1C2"/>
            </a:solidFill>
            <a:prstDash val="solid"/>
          </a:ln>
        </p:spPr>
      </p:sp>
      <p:sp>
        <p:nvSpPr>
          <p:cNvPr id="13" name="Text 11"/>
          <p:cNvSpPr/>
          <p:nvPr/>
        </p:nvSpPr>
        <p:spPr>
          <a:xfrm>
            <a:off x="548640" y="3520440"/>
            <a:ext cx="5257800" cy="365760"/>
          </a:xfrm>
          <a:prstGeom prst="rect">
            <a:avLst/>
          </a:prstGeom>
          <a:noFill/>
          <a:ln/>
        </p:spPr>
        <p:txBody>
          <a:bodyPr wrap="square" rtlCol="0" anchor="ctr"/>
          <a:lstStyle/>
          <a:p>
            <a:pPr indent="0" marL="0">
              <a:buNone/>
            </a:pPr>
            <a:r>
              <a:rPr lang="en-US" sz="1400" b="1" dirty="0">
                <a:solidFill>
                  <a:srgbClr val="1C1B19"/>
                </a:solidFill>
                <a:latin typeface="Century Schoolbook" pitchFamily="34" charset="0"/>
                <a:ea typeface="Century Schoolbook" pitchFamily="34" charset="-122"/>
                <a:cs typeface="Century Schoolbook" pitchFamily="34" charset="-120"/>
              </a:rPr>
              <a:t>Digital check-in kiosks</a:t>
            </a:r>
            <a:endParaRPr lang="en-US" sz="1400" dirty="0"/>
          </a:p>
        </p:txBody>
      </p:sp>
      <p:sp>
        <p:nvSpPr>
          <p:cNvPr id="14" name="Text 12"/>
          <p:cNvSpPr/>
          <p:nvPr/>
        </p:nvSpPr>
        <p:spPr>
          <a:xfrm>
            <a:off x="548640" y="3886200"/>
            <a:ext cx="5257800" cy="914400"/>
          </a:xfrm>
          <a:prstGeom prst="rect">
            <a:avLst/>
          </a:prstGeom>
          <a:noFill/>
          <a:ln/>
        </p:spPr>
        <p:txBody>
          <a:bodyPr wrap="square" rtlCol="0" anchor="ctr"/>
          <a:lstStyle/>
          <a:p>
            <a:pPr indent="0" marL="0">
              <a:lnSpc>
                <a:spcPct val="125000"/>
              </a:lnSpc>
              <a:buNone/>
            </a:pPr>
            <a:r>
              <a:rPr lang="en-US" sz="1050" dirty="0">
                <a:solidFill>
                  <a:srgbClr val="6E6862"/>
                </a:solidFill>
                <a:latin typeface="Calibri" pitchFamily="34" charset="0"/>
                <a:ea typeface="Calibri" pitchFamily="34" charset="-122"/>
                <a:cs typeface="Calibri" pitchFamily="34" charset="-120"/>
              </a:rPr>
              <a:t>Cut wait times with sensory distractions — music, scent, and tea — while queues move.</a:t>
            </a:r>
            <a:endParaRPr lang="en-US" sz="1050" dirty="0"/>
          </a:p>
        </p:txBody>
      </p:sp>
      <p:sp>
        <p:nvSpPr>
          <p:cNvPr id="15" name="Shape 13"/>
          <p:cNvSpPr/>
          <p:nvPr/>
        </p:nvSpPr>
        <p:spPr>
          <a:xfrm>
            <a:off x="6172200" y="3429000"/>
            <a:ext cx="5257800" cy="0"/>
          </a:xfrm>
          <a:prstGeom prst="line">
            <a:avLst/>
          </a:prstGeom>
          <a:noFill/>
          <a:ln w="9525">
            <a:solidFill>
              <a:srgbClr val="D8D1C2"/>
            </a:solidFill>
            <a:prstDash val="solid"/>
          </a:ln>
        </p:spPr>
      </p:sp>
      <p:sp>
        <p:nvSpPr>
          <p:cNvPr id="16" name="Text 14"/>
          <p:cNvSpPr/>
          <p:nvPr/>
        </p:nvSpPr>
        <p:spPr>
          <a:xfrm>
            <a:off x="6172200" y="3520440"/>
            <a:ext cx="5257800" cy="365760"/>
          </a:xfrm>
          <a:prstGeom prst="rect">
            <a:avLst/>
          </a:prstGeom>
          <a:noFill/>
          <a:ln/>
        </p:spPr>
        <p:txBody>
          <a:bodyPr wrap="square" rtlCol="0" anchor="ctr"/>
          <a:lstStyle/>
          <a:p>
            <a:pPr indent="0" marL="0">
              <a:buNone/>
            </a:pPr>
            <a:r>
              <a:rPr lang="en-US" sz="1400" b="1" dirty="0">
                <a:solidFill>
                  <a:srgbClr val="1C1B19"/>
                </a:solidFill>
                <a:latin typeface="Century Schoolbook" pitchFamily="34" charset="0"/>
                <a:ea typeface="Century Schoolbook" pitchFamily="34" charset="-122"/>
                <a:cs typeface="Century Schoolbook" pitchFamily="34" charset="-120"/>
              </a:rPr>
              <a:t>RFID wristband payments</a:t>
            </a:r>
            <a:endParaRPr lang="en-US" sz="1400" dirty="0"/>
          </a:p>
        </p:txBody>
      </p:sp>
      <p:sp>
        <p:nvSpPr>
          <p:cNvPr id="17" name="Text 15"/>
          <p:cNvSpPr/>
          <p:nvPr/>
        </p:nvSpPr>
        <p:spPr>
          <a:xfrm>
            <a:off x="6172200" y="3886200"/>
            <a:ext cx="5257800" cy="914400"/>
          </a:xfrm>
          <a:prstGeom prst="rect">
            <a:avLst/>
          </a:prstGeom>
          <a:noFill/>
          <a:ln/>
        </p:spPr>
        <p:txBody>
          <a:bodyPr wrap="square" rtlCol="0" anchor="ctr"/>
          <a:lstStyle/>
          <a:p>
            <a:pPr indent="0" marL="0">
              <a:lnSpc>
                <a:spcPct val="125000"/>
              </a:lnSpc>
              <a:buNone/>
            </a:pPr>
            <a:r>
              <a:rPr lang="en-US" sz="1050" dirty="0">
                <a:solidFill>
                  <a:srgbClr val="6E6862"/>
                </a:solidFill>
                <a:latin typeface="Calibri" pitchFamily="34" charset="0"/>
                <a:ea typeface="Calibri" pitchFamily="34" charset="-122"/>
                <a:cs typeface="Calibri" pitchFamily="34" charset="-120"/>
              </a:rPr>
              <a:t>Let guests pay poolside without breaking the phone-free policy or leaving the spa.</a:t>
            </a:r>
            <a:endParaRPr lang="en-US" sz="1050" dirty="0"/>
          </a:p>
        </p:txBody>
      </p:sp>
      <p:sp>
        <p:nvSpPr>
          <p:cNvPr id="18" name="Shape 16"/>
          <p:cNvSpPr/>
          <p:nvPr/>
        </p:nvSpPr>
        <p:spPr>
          <a:xfrm>
            <a:off x="548640" y="4965192"/>
            <a:ext cx="5257800" cy="0"/>
          </a:xfrm>
          <a:prstGeom prst="line">
            <a:avLst/>
          </a:prstGeom>
          <a:noFill/>
          <a:ln w="9525">
            <a:solidFill>
              <a:srgbClr val="D8D1C2"/>
            </a:solidFill>
            <a:prstDash val="solid"/>
          </a:ln>
        </p:spPr>
      </p:sp>
      <p:sp>
        <p:nvSpPr>
          <p:cNvPr id="19" name="Text 17"/>
          <p:cNvSpPr/>
          <p:nvPr/>
        </p:nvSpPr>
        <p:spPr>
          <a:xfrm>
            <a:off x="548640" y="5056632"/>
            <a:ext cx="5257800" cy="365760"/>
          </a:xfrm>
          <a:prstGeom prst="rect">
            <a:avLst/>
          </a:prstGeom>
          <a:noFill/>
          <a:ln/>
        </p:spPr>
        <p:txBody>
          <a:bodyPr wrap="square" rtlCol="0" anchor="ctr"/>
          <a:lstStyle/>
          <a:p>
            <a:pPr indent="0" marL="0">
              <a:buNone/>
            </a:pPr>
            <a:r>
              <a:rPr lang="en-US" sz="1400" b="1" dirty="0">
                <a:solidFill>
                  <a:srgbClr val="1C1B19"/>
                </a:solidFill>
                <a:latin typeface="Century Schoolbook" pitchFamily="34" charset="0"/>
                <a:ea typeface="Century Schoolbook" pitchFamily="34" charset="-122"/>
                <a:cs typeface="Century Schoolbook" pitchFamily="34" charset="-120"/>
              </a:rPr>
              <a:t>Live spa signage</a:t>
            </a:r>
            <a:endParaRPr lang="en-US" sz="1400" dirty="0"/>
          </a:p>
        </p:txBody>
      </p:sp>
      <p:sp>
        <p:nvSpPr>
          <p:cNvPr id="20" name="Text 18"/>
          <p:cNvSpPr/>
          <p:nvPr/>
        </p:nvSpPr>
        <p:spPr>
          <a:xfrm>
            <a:off x="548640" y="5422392"/>
            <a:ext cx="5257800" cy="914400"/>
          </a:xfrm>
          <a:prstGeom prst="rect">
            <a:avLst/>
          </a:prstGeom>
          <a:noFill/>
          <a:ln/>
        </p:spPr>
        <p:txBody>
          <a:bodyPr wrap="square" rtlCol="0" anchor="ctr"/>
          <a:lstStyle/>
          <a:p>
            <a:pPr indent="0" marL="0">
              <a:lnSpc>
                <a:spcPct val="125000"/>
              </a:lnSpc>
              <a:buNone/>
            </a:pPr>
            <a:r>
              <a:rPr lang="en-US" sz="1050" dirty="0">
                <a:solidFill>
                  <a:srgbClr val="6E6862"/>
                </a:solidFill>
                <a:latin typeface="Calibri" pitchFamily="34" charset="0"/>
                <a:ea typeface="Calibri" pitchFamily="34" charset="-122"/>
                <a:cs typeface="Calibri" pitchFamily="34" charset="-120"/>
              </a:rPr>
              <a:t>Digital temperature displays and capacity limits reduce crowding and mismatched expectations.</a:t>
            </a:r>
            <a:endParaRPr lang="en-US" sz="1050" dirty="0"/>
          </a:p>
        </p:txBody>
      </p:sp>
      <p:sp>
        <p:nvSpPr>
          <p:cNvPr id="21" name="Shape 19"/>
          <p:cNvSpPr/>
          <p:nvPr/>
        </p:nvSpPr>
        <p:spPr>
          <a:xfrm>
            <a:off x="6172200" y="4965192"/>
            <a:ext cx="5257800" cy="0"/>
          </a:xfrm>
          <a:prstGeom prst="line">
            <a:avLst/>
          </a:prstGeom>
          <a:noFill/>
          <a:ln w="9525">
            <a:solidFill>
              <a:srgbClr val="D8D1C2"/>
            </a:solidFill>
            <a:prstDash val="solid"/>
          </a:ln>
        </p:spPr>
      </p:sp>
      <p:sp>
        <p:nvSpPr>
          <p:cNvPr id="22" name="Text 20"/>
          <p:cNvSpPr/>
          <p:nvPr/>
        </p:nvSpPr>
        <p:spPr>
          <a:xfrm>
            <a:off x="6172200" y="5056632"/>
            <a:ext cx="5257800" cy="365760"/>
          </a:xfrm>
          <a:prstGeom prst="rect">
            <a:avLst/>
          </a:prstGeom>
          <a:noFill/>
          <a:ln/>
        </p:spPr>
        <p:txBody>
          <a:bodyPr wrap="square" rtlCol="0" anchor="ctr"/>
          <a:lstStyle/>
          <a:p>
            <a:pPr indent="0" marL="0">
              <a:buNone/>
            </a:pPr>
            <a:r>
              <a:rPr lang="en-US" sz="1400" b="1" dirty="0">
                <a:solidFill>
                  <a:srgbClr val="1C1B19"/>
                </a:solidFill>
                <a:latin typeface="Century Schoolbook" pitchFamily="34" charset="0"/>
                <a:ea typeface="Century Schoolbook" pitchFamily="34" charset="-122"/>
                <a:cs typeface="Century Schoolbook" pitchFamily="34" charset="-120"/>
              </a:rPr>
              <a:t>Post-visit loyalty prompts</a:t>
            </a:r>
            <a:endParaRPr lang="en-US" sz="1400" dirty="0"/>
          </a:p>
        </p:txBody>
      </p:sp>
      <p:sp>
        <p:nvSpPr>
          <p:cNvPr id="23" name="Text 21"/>
          <p:cNvSpPr/>
          <p:nvPr/>
        </p:nvSpPr>
        <p:spPr>
          <a:xfrm>
            <a:off x="6172200" y="5422392"/>
            <a:ext cx="5257800" cy="914400"/>
          </a:xfrm>
          <a:prstGeom prst="rect">
            <a:avLst/>
          </a:prstGeom>
          <a:noFill/>
          <a:ln/>
        </p:spPr>
        <p:txBody>
          <a:bodyPr wrap="square" rtlCol="0" anchor="ctr"/>
          <a:lstStyle/>
          <a:p>
            <a:pPr indent="0" marL="0">
              <a:lnSpc>
                <a:spcPct val="125000"/>
              </a:lnSpc>
              <a:buNone/>
            </a:pPr>
            <a:r>
              <a:rPr lang="en-US" sz="1050" dirty="0">
                <a:solidFill>
                  <a:srgbClr val="6E6862"/>
                </a:solidFill>
                <a:latin typeface="Calibri" pitchFamily="34" charset="0"/>
                <a:ea typeface="Calibri" pitchFamily="34" charset="-122"/>
                <a:cs typeface="Calibri" pitchFamily="34" charset="-120"/>
              </a:rPr>
              <a:t>Follow-up emails inviting guests to rate their stay, refer a friend, and join the loyalty program.</a:t>
            </a:r>
            <a:endParaRPr lang="en-US" sz="1050" dirty="0"/>
          </a:p>
        </p:txBody>
      </p:sp>
      <p:sp>
        <p:nvSpPr>
          <p:cNvPr id="24" name="Shape 22"/>
          <p:cNvSpPr/>
          <p:nvPr/>
        </p:nvSpPr>
        <p:spPr>
          <a:xfrm>
            <a:off x="548640" y="6291072"/>
            <a:ext cx="11094415" cy="0"/>
          </a:xfrm>
          <a:prstGeom prst="line">
            <a:avLst/>
          </a:prstGeom>
          <a:noFill/>
          <a:ln w="9525">
            <a:solidFill>
              <a:srgbClr val="D8D1C2"/>
            </a:solidFill>
            <a:prstDash val="solid"/>
          </a:ln>
        </p:spPr>
      </p:sp>
      <p:sp>
        <p:nvSpPr>
          <p:cNvPr id="25" name="Text 23"/>
          <p:cNvSpPr/>
          <p:nvPr/>
        </p:nvSpPr>
        <p:spPr>
          <a:xfrm>
            <a:off x="548640" y="6382512"/>
            <a:ext cx="7315200" cy="274320"/>
          </a:xfrm>
          <a:prstGeom prst="rect">
            <a:avLst/>
          </a:prstGeom>
          <a:noFill/>
          <a:ln/>
        </p:spPr>
        <p:txBody>
          <a:bodyPr wrap="square" rtlCol="0" anchor="ctr"/>
          <a:lstStyle/>
          <a:p>
            <a:pPr indent="0" marL="0">
              <a:buNone/>
            </a:pPr>
            <a:r>
              <a:rPr lang="en-US" sz="850" i="1" spc="50" kern="0" dirty="0">
                <a:solidFill>
                  <a:srgbClr val="6E6862"/>
                </a:solidFill>
                <a:latin typeface="Calibri" pitchFamily="34" charset="0"/>
                <a:ea typeface="Calibri" pitchFamily="34" charset="-122"/>
                <a:cs typeface="Calibri" pitchFamily="34" charset="-120"/>
              </a:rPr>
              <a:t>ALBA THERMAL SPRINGS  ·  CUSTOMER EXPERIENCE JOURNAL</a:t>
            </a:r>
            <a:endParaRPr lang="en-US" sz="850" dirty="0"/>
          </a:p>
        </p:txBody>
      </p:sp>
      <p:sp>
        <p:nvSpPr>
          <p:cNvPr id="26" name="Text 24"/>
          <p:cNvSpPr/>
          <p:nvPr/>
        </p:nvSpPr>
        <p:spPr>
          <a:xfrm>
            <a:off x="11094415" y="6382512"/>
            <a:ext cx="548640" cy="274320"/>
          </a:xfrm>
          <a:prstGeom prst="rect">
            <a:avLst/>
          </a:prstGeom>
          <a:noFill/>
          <a:ln/>
        </p:spPr>
        <p:txBody>
          <a:bodyPr wrap="square" rtlCol="0" anchor="ctr"/>
          <a:lstStyle/>
          <a:p>
            <a:pPr algn="r" indent="0" marL="0">
              <a:buNone/>
            </a:pPr>
            <a:r>
              <a:rPr lang="en-US" sz="850" dirty="0">
                <a:solidFill>
                  <a:srgbClr val="6E6862"/>
                </a:solidFill>
                <a:latin typeface="Calibri" pitchFamily="34" charset="0"/>
                <a:ea typeface="Calibri" pitchFamily="34" charset="-122"/>
                <a:cs typeface="Calibri" pitchFamily="34" charset="-120"/>
              </a:rPr>
              <a:t>08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265615" y="-502920"/>
            <a:ext cx="2743200" cy="1828800"/>
          </a:xfrm>
          <a:prstGeom prst="rect">
            <a:avLst/>
          </a:prstGeom>
          <a:noFill/>
          <a:ln/>
        </p:spPr>
        <p:txBody>
          <a:bodyPr wrap="square" rtlCol="0" anchor="ctr"/>
          <a:lstStyle/>
          <a:p>
            <a:pPr algn="r" indent="0" marL="0">
              <a:buNone/>
            </a:pPr>
            <a:r>
              <a:rPr lang="en-US" sz="13000" b="1" dirty="0">
                <a:solidFill>
                  <a:srgbClr val="EDE6D9"/>
                </a:solidFill>
                <a:latin typeface="Century Schoolbook" pitchFamily="34" charset="0"/>
                <a:ea typeface="Century Schoolbook" pitchFamily="34" charset="-122"/>
                <a:cs typeface="Century Schoolbook" pitchFamily="34" charset="-120"/>
              </a:rPr>
              <a:t>09</a:t>
            </a:r>
            <a:endParaRPr lang="en-US" sz="13000" dirty="0"/>
          </a:p>
        </p:txBody>
      </p:sp>
      <p:sp>
        <p:nvSpPr>
          <p:cNvPr id="3" name="Text 1"/>
          <p:cNvSpPr/>
          <p:nvPr/>
        </p:nvSpPr>
        <p:spPr>
          <a:xfrm>
            <a:off x="548640" y="502920"/>
            <a:ext cx="7315200" cy="292608"/>
          </a:xfrm>
          <a:prstGeom prst="rect">
            <a:avLst/>
          </a:prstGeom>
          <a:noFill/>
          <a:ln/>
        </p:spPr>
        <p:txBody>
          <a:bodyPr wrap="square" rtlCol="0" anchor="ctr"/>
          <a:lstStyle/>
          <a:p>
            <a:pPr indent="0" marL="0">
              <a:buNone/>
            </a:pPr>
            <a:r>
              <a:rPr lang="en-US" sz="1100" b="1" spc="250" kern="0" dirty="0">
                <a:solidFill>
                  <a:srgbClr val="7A4433"/>
                </a:solidFill>
                <a:latin typeface="Calibri" pitchFamily="34" charset="0"/>
                <a:ea typeface="Calibri" pitchFamily="34" charset="-122"/>
                <a:cs typeface="Calibri" pitchFamily="34" charset="-120"/>
              </a:rPr>
              <a:t>SPOTLIGHT RECOMMENDATION</a:t>
            </a:r>
            <a:endParaRPr lang="en-US" sz="1100" dirty="0"/>
          </a:p>
        </p:txBody>
      </p:sp>
      <p:sp>
        <p:nvSpPr>
          <p:cNvPr id="4" name="Shape 2"/>
          <p:cNvSpPr/>
          <p:nvPr/>
        </p:nvSpPr>
        <p:spPr>
          <a:xfrm>
            <a:off x="548640" y="896112"/>
            <a:ext cx="1920240" cy="0"/>
          </a:xfrm>
          <a:prstGeom prst="line">
            <a:avLst/>
          </a:prstGeom>
          <a:noFill/>
          <a:ln w="12700">
            <a:solidFill>
              <a:srgbClr val="7A4433"/>
            </a:solidFill>
            <a:prstDash val="solid"/>
          </a:ln>
        </p:spPr>
      </p:sp>
      <p:sp>
        <p:nvSpPr>
          <p:cNvPr id="5" name="Text 3"/>
          <p:cNvSpPr/>
          <p:nvPr/>
        </p:nvSpPr>
        <p:spPr>
          <a:xfrm>
            <a:off x="548640" y="1097280"/>
            <a:ext cx="8686800" cy="822960"/>
          </a:xfrm>
          <a:prstGeom prst="rect">
            <a:avLst/>
          </a:prstGeom>
          <a:noFill/>
          <a:ln/>
        </p:spPr>
        <p:txBody>
          <a:bodyPr wrap="square" rtlCol="0" anchor="ctr"/>
          <a:lstStyle/>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An Alba loyalty program</a:t>
            </a:r>
            <a:endParaRPr lang="en-US" sz="3000" dirty="0"/>
          </a:p>
          <a:p>
            <a:pPr indent="0" marL="0">
              <a:lnSpc>
                <a:spcPct val="105000"/>
              </a:lnSpc>
              <a:buNone/>
            </a:pPr>
            <a:r>
              <a:rPr lang="en-US" sz="3000" b="1" dirty="0">
                <a:solidFill>
                  <a:srgbClr val="1C1B19"/>
                </a:solidFill>
                <a:latin typeface="Century Schoolbook" pitchFamily="34" charset="0"/>
                <a:ea typeface="Century Schoolbook" pitchFamily="34" charset="-122"/>
                <a:cs typeface="Century Schoolbook" pitchFamily="34" charset="-120"/>
              </a:rPr>
              <a:t>guests can level up</a:t>
            </a:r>
            <a:endParaRPr lang="en-US" sz="3000" dirty="0"/>
          </a:p>
        </p:txBody>
      </p:sp>
      <p:sp>
        <p:nvSpPr>
          <p:cNvPr id="6" name="Text 4"/>
          <p:cNvSpPr/>
          <p:nvPr/>
        </p:nvSpPr>
        <p:spPr>
          <a:xfrm>
            <a:off x="777240" y="3063240"/>
            <a:ext cx="3246120" cy="457200"/>
          </a:xfrm>
          <a:prstGeom prst="rect">
            <a:avLst/>
          </a:prstGeom>
          <a:noFill/>
          <a:ln/>
        </p:spPr>
        <p:txBody>
          <a:bodyPr wrap="square" rtlCol="0" anchor="ctr"/>
          <a:lstStyle/>
          <a:p>
            <a:pPr indent="0" marL="0">
              <a:buNone/>
            </a:pPr>
            <a:r>
              <a:rPr lang="en-US" sz="1600" b="1" dirty="0">
                <a:solidFill>
                  <a:srgbClr val="1C1B19"/>
                </a:solidFill>
                <a:latin typeface="Century Schoolbook" pitchFamily="34" charset="0"/>
                <a:ea typeface="Century Schoolbook" pitchFamily="34" charset="-122"/>
                <a:cs typeface="Century Schoolbook" pitchFamily="34" charset="-120"/>
              </a:rPr>
              <a:t>Healthy Novice</a:t>
            </a:r>
            <a:endParaRPr lang="en-US" sz="1600" dirty="0"/>
          </a:p>
        </p:txBody>
      </p:sp>
      <p:sp>
        <p:nvSpPr>
          <p:cNvPr id="7" name="Text 5"/>
          <p:cNvSpPr/>
          <p:nvPr/>
        </p:nvSpPr>
        <p:spPr>
          <a:xfrm>
            <a:off x="777240" y="3520440"/>
            <a:ext cx="3246120" cy="274320"/>
          </a:xfrm>
          <a:prstGeom prst="rect">
            <a:avLst/>
          </a:prstGeom>
          <a:noFill/>
          <a:ln/>
        </p:spPr>
        <p:txBody>
          <a:bodyPr wrap="square" rtlCol="0" anchor="ctr"/>
          <a:lstStyle/>
          <a:p>
            <a:pPr indent="0" marL="0">
              <a:buNone/>
            </a:pPr>
            <a:r>
              <a:rPr lang="en-US" sz="1000" b="1" spc="150" kern="0" dirty="0">
                <a:solidFill>
                  <a:srgbClr val="A86048"/>
                </a:solidFill>
                <a:latin typeface="Calibri" pitchFamily="34" charset="0"/>
                <a:ea typeface="Calibri" pitchFamily="34" charset="-122"/>
                <a:cs typeface="Calibri" pitchFamily="34" charset="-120"/>
              </a:rPr>
              <a:t>20 POINTS</a:t>
            </a:r>
            <a:endParaRPr lang="en-US" sz="1000" dirty="0"/>
          </a:p>
        </p:txBody>
      </p:sp>
      <p:sp>
        <p:nvSpPr>
          <p:cNvPr id="8" name="Text 6"/>
          <p:cNvSpPr/>
          <p:nvPr/>
        </p:nvSpPr>
        <p:spPr>
          <a:xfrm>
            <a:off x="777240" y="3886200"/>
            <a:ext cx="3154680" cy="731520"/>
          </a:xfrm>
          <a:prstGeom prst="rect">
            <a:avLst/>
          </a:prstGeom>
          <a:noFill/>
          <a:ln/>
        </p:spPr>
        <p:txBody>
          <a:bodyPr wrap="square" rtlCol="0" anchor="ctr"/>
          <a:lstStyle/>
          <a:p>
            <a:pPr indent="0" marL="0">
              <a:lnSpc>
                <a:spcPct val="125000"/>
              </a:lnSpc>
              <a:buNone/>
            </a:pPr>
            <a:r>
              <a:rPr lang="en-US" sz="1150" dirty="0">
                <a:solidFill>
                  <a:srgbClr val="6E6862"/>
                </a:solidFill>
                <a:latin typeface="Calibri" pitchFamily="34" charset="0"/>
                <a:ea typeface="Calibri" pitchFamily="34" charset="-122"/>
                <a:cs typeface="Calibri" pitchFamily="34" charset="-120"/>
              </a:rPr>
              <a:t>$10 off your next visit</a:t>
            </a:r>
            <a:endParaRPr lang="en-US" sz="1150" dirty="0"/>
          </a:p>
        </p:txBody>
      </p:sp>
      <p:sp>
        <p:nvSpPr>
          <p:cNvPr id="9" name="Shape 7"/>
          <p:cNvSpPr/>
          <p:nvPr/>
        </p:nvSpPr>
        <p:spPr>
          <a:xfrm>
            <a:off x="4160520" y="3063240"/>
            <a:ext cx="0" cy="1737360"/>
          </a:xfrm>
          <a:prstGeom prst="line">
            <a:avLst/>
          </a:prstGeom>
          <a:noFill/>
          <a:ln w="9525">
            <a:solidFill>
              <a:srgbClr val="D8D1C2"/>
            </a:solidFill>
            <a:prstDash val="solid"/>
          </a:ln>
        </p:spPr>
      </p:sp>
      <p:sp>
        <p:nvSpPr>
          <p:cNvPr id="10" name="Text 8"/>
          <p:cNvSpPr/>
          <p:nvPr/>
        </p:nvSpPr>
        <p:spPr>
          <a:xfrm>
            <a:off x="4389120" y="3063240"/>
            <a:ext cx="3246120" cy="457200"/>
          </a:xfrm>
          <a:prstGeom prst="rect">
            <a:avLst/>
          </a:prstGeom>
          <a:noFill/>
          <a:ln/>
        </p:spPr>
        <p:txBody>
          <a:bodyPr wrap="square" rtlCol="0" anchor="ctr"/>
          <a:lstStyle/>
          <a:p>
            <a:pPr indent="0" marL="0">
              <a:buNone/>
            </a:pPr>
            <a:r>
              <a:rPr lang="en-US" sz="1600" b="1" dirty="0">
                <a:solidFill>
                  <a:srgbClr val="1C1B19"/>
                </a:solidFill>
                <a:latin typeface="Century Schoolbook" pitchFamily="34" charset="0"/>
                <a:ea typeface="Century Schoolbook" pitchFamily="34" charset="-122"/>
                <a:cs typeface="Century Schoolbook" pitchFamily="34" charset="-120"/>
              </a:rPr>
              <a:t>Wellness Superstar</a:t>
            </a:r>
            <a:endParaRPr lang="en-US" sz="1600" dirty="0"/>
          </a:p>
        </p:txBody>
      </p:sp>
      <p:sp>
        <p:nvSpPr>
          <p:cNvPr id="11" name="Text 9"/>
          <p:cNvSpPr/>
          <p:nvPr/>
        </p:nvSpPr>
        <p:spPr>
          <a:xfrm>
            <a:off x="4389120" y="3520440"/>
            <a:ext cx="3246120" cy="274320"/>
          </a:xfrm>
          <a:prstGeom prst="rect">
            <a:avLst/>
          </a:prstGeom>
          <a:noFill/>
          <a:ln/>
        </p:spPr>
        <p:txBody>
          <a:bodyPr wrap="square" rtlCol="0" anchor="ctr"/>
          <a:lstStyle/>
          <a:p>
            <a:pPr indent="0" marL="0">
              <a:buNone/>
            </a:pPr>
            <a:r>
              <a:rPr lang="en-US" sz="1000" b="1" spc="150" kern="0" dirty="0">
                <a:solidFill>
                  <a:srgbClr val="A86048"/>
                </a:solidFill>
                <a:latin typeface="Calibri" pitchFamily="34" charset="0"/>
                <a:ea typeface="Calibri" pitchFamily="34" charset="-122"/>
                <a:cs typeface="Calibri" pitchFamily="34" charset="-120"/>
              </a:rPr>
              <a:t>50 POINTS</a:t>
            </a:r>
            <a:endParaRPr lang="en-US" sz="1000" dirty="0"/>
          </a:p>
        </p:txBody>
      </p:sp>
      <p:sp>
        <p:nvSpPr>
          <p:cNvPr id="12" name="Text 10"/>
          <p:cNvSpPr/>
          <p:nvPr/>
        </p:nvSpPr>
        <p:spPr>
          <a:xfrm>
            <a:off x="4389120" y="3886200"/>
            <a:ext cx="3154680" cy="731520"/>
          </a:xfrm>
          <a:prstGeom prst="rect">
            <a:avLst/>
          </a:prstGeom>
          <a:noFill/>
          <a:ln/>
        </p:spPr>
        <p:txBody>
          <a:bodyPr wrap="square" rtlCol="0" anchor="ctr"/>
          <a:lstStyle/>
          <a:p>
            <a:pPr indent="0" marL="0">
              <a:lnSpc>
                <a:spcPct val="125000"/>
              </a:lnSpc>
              <a:buNone/>
            </a:pPr>
            <a:r>
              <a:rPr lang="en-US" sz="1150" dirty="0">
                <a:solidFill>
                  <a:srgbClr val="6E6862"/>
                </a:solidFill>
                <a:latin typeface="Calibri" pitchFamily="34" charset="0"/>
                <a:ea typeface="Calibri" pitchFamily="34" charset="-122"/>
                <a:cs typeface="Calibri" pitchFamily="34" charset="-120"/>
              </a:rPr>
              <a:t>Free add-on massage treatment</a:t>
            </a:r>
            <a:endParaRPr lang="en-US" sz="1150" dirty="0"/>
          </a:p>
        </p:txBody>
      </p:sp>
      <p:sp>
        <p:nvSpPr>
          <p:cNvPr id="13" name="Shape 11"/>
          <p:cNvSpPr/>
          <p:nvPr/>
        </p:nvSpPr>
        <p:spPr>
          <a:xfrm>
            <a:off x="7772400" y="3063240"/>
            <a:ext cx="0" cy="1737360"/>
          </a:xfrm>
          <a:prstGeom prst="line">
            <a:avLst/>
          </a:prstGeom>
          <a:noFill/>
          <a:ln w="9525">
            <a:solidFill>
              <a:srgbClr val="D8D1C2"/>
            </a:solidFill>
            <a:prstDash val="solid"/>
          </a:ln>
        </p:spPr>
      </p:sp>
      <p:sp>
        <p:nvSpPr>
          <p:cNvPr id="14" name="Text 12"/>
          <p:cNvSpPr/>
          <p:nvPr/>
        </p:nvSpPr>
        <p:spPr>
          <a:xfrm>
            <a:off x="8001000" y="3063240"/>
            <a:ext cx="3246120" cy="457200"/>
          </a:xfrm>
          <a:prstGeom prst="rect">
            <a:avLst/>
          </a:prstGeom>
          <a:noFill/>
          <a:ln/>
        </p:spPr>
        <p:txBody>
          <a:bodyPr wrap="square" rtlCol="0" anchor="ctr"/>
          <a:lstStyle/>
          <a:p>
            <a:pPr indent="0" marL="0">
              <a:buNone/>
            </a:pPr>
            <a:r>
              <a:rPr lang="en-US" sz="1600" b="1" dirty="0">
                <a:solidFill>
                  <a:srgbClr val="7A4433"/>
                </a:solidFill>
                <a:latin typeface="Century Schoolbook" pitchFamily="34" charset="0"/>
                <a:ea typeface="Century Schoolbook" pitchFamily="34" charset="-122"/>
                <a:cs typeface="Century Schoolbook" pitchFamily="34" charset="-120"/>
              </a:rPr>
              <a:t>Relaxation Guru</a:t>
            </a:r>
            <a:endParaRPr lang="en-US" sz="1600" dirty="0"/>
          </a:p>
        </p:txBody>
      </p:sp>
      <p:sp>
        <p:nvSpPr>
          <p:cNvPr id="15" name="Text 13"/>
          <p:cNvSpPr/>
          <p:nvPr/>
        </p:nvSpPr>
        <p:spPr>
          <a:xfrm>
            <a:off x="8001000" y="3520440"/>
            <a:ext cx="3246120" cy="274320"/>
          </a:xfrm>
          <a:prstGeom prst="rect">
            <a:avLst/>
          </a:prstGeom>
          <a:noFill/>
          <a:ln/>
        </p:spPr>
        <p:txBody>
          <a:bodyPr wrap="square" rtlCol="0" anchor="ctr"/>
          <a:lstStyle/>
          <a:p>
            <a:pPr indent="0" marL="0">
              <a:buNone/>
            </a:pPr>
            <a:r>
              <a:rPr lang="en-US" sz="1000" b="1" spc="150" kern="0" dirty="0">
                <a:solidFill>
                  <a:srgbClr val="A86048"/>
                </a:solidFill>
                <a:latin typeface="Calibri" pitchFamily="34" charset="0"/>
                <a:ea typeface="Calibri" pitchFamily="34" charset="-122"/>
                <a:cs typeface="Calibri" pitchFamily="34" charset="-120"/>
              </a:rPr>
              <a:t>100 POINTS</a:t>
            </a:r>
            <a:endParaRPr lang="en-US" sz="1000" dirty="0"/>
          </a:p>
        </p:txBody>
      </p:sp>
      <p:sp>
        <p:nvSpPr>
          <p:cNvPr id="16" name="Text 14"/>
          <p:cNvSpPr/>
          <p:nvPr/>
        </p:nvSpPr>
        <p:spPr>
          <a:xfrm>
            <a:off x="8001000" y="3886200"/>
            <a:ext cx="3154680" cy="731520"/>
          </a:xfrm>
          <a:prstGeom prst="rect">
            <a:avLst/>
          </a:prstGeom>
          <a:noFill/>
          <a:ln/>
        </p:spPr>
        <p:txBody>
          <a:bodyPr wrap="square" rtlCol="0" anchor="ctr"/>
          <a:lstStyle/>
          <a:p>
            <a:pPr indent="0" marL="0">
              <a:lnSpc>
                <a:spcPct val="125000"/>
              </a:lnSpc>
              <a:buNone/>
            </a:pPr>
            <a:r>
              <a:rPr lang="en-US" sz="1150" dirty="0">
                <a:solidFill>
                  <a:srgbClr val="6E6862"/>
                </a:solidFill>
                <a:latin typeface="Calibri" pitchFamily="34" charset="0"/>
                <a:ea typeface="Calibri" pitchFamily="34" charset="-122"/>
                <a:cs typeface="Calibri" pitchFamily="34" charset="-120"/>
              </a:rPr>
              <a:t>Access to the VIP spa lounge</a:t>
            </a:r>
            <a:endParaRPr lang="en-US" sz="1150" dirty="0"/>
          </a:p>
        </p:txBody>
      </p:sp>
      <p:sp>
        <p:nvSpPr>
          <p:cNvPr id="17" name="Shape 15"/>
          <p:cNvSpPr/>
          <p:nvPr/>
        </p:nvSpPr>
        <p:spPr>
          <a:xfrm>
            <a:off x="548640" y="5212080"/>
            <a:ext cx="11094415" cy="0"/>
          </a:xfrm>
          <a:prstGeom prst="line">
            <a:avLst/>
          </a:prstGeom>
          <a:noFill/>
          <a:ln w="9525">
            <a:solidFill>
              <a:srgbClr val="D8D1C2"/>
            </a:solidFill>
            <a:prstDash val="solid"/>
          </a:ln>
        </p:spPr>
      </p:sp>
      <p:sp>
        <p:nvSpPr>
          <p:cNvPr id="18" name="Text 16"/>
          <p:cNvSpPr/>
          <p:nvPr/>
        </p:nvSpPr>
        <p:spPr>
          <a:xfrm>
            <a:off x="548640" y="5321808"/>
            <a:ext cx="5486400" cy="274320"/>
          </a:xfrm>
          <a:prstGeom prst="rect">
            <a:avLst/>
          </a:prstGeom>
          <a:noFill/>
          <a:ln/>
        </p:spPr>
        <p:txBody>
          <a:bodyPr wrap="square" rtlCol="0" anchor="ctr"/>
          <a:lstStyle/>
          <a:p>
            <a:pPr indent="0" marL="0">
              <a:buNone/>
            </a:pPr>
            <a:r>
              <a:rPr lang="en-US" sz="1050" b="1" spc="150" kern="0" dirty="0">
                <a:solidFill>
                  <a:srgbClr val="7A4433"/>
                </a:solidFill>
                <a:latin typeface="Calibri" pitchFamily="34" charset="0"/>
                <a:ea typeface="Calibri" pitchFamily="34" charset="-122"/>
                <a:cs typeface="Calibri" pitchFamily="34" charset="-120"/>
              </a:rPr>
              <a:t>WAYS TO EARN POINTS</a:t>
            </a:r>
            <a:endParaRPr lang="en-US" sz="1050" dirty="0"/>
          </a:p>
        </p:txBody>
      </p:sp>
      <p:sp>
        <p:nvSpPr>
          <p:cNvPr id="19" name="Text 17"/>
          <p:cNvSpPr/>
          <p:nvPr/>
        </p:nvSpPr>
        <p:spPr>
          <a:xfrm>
            <a:off x="548640" y="5669280"/>
            <a:ext cx="11094415" cy="822960"/>
          </a:xfrm>
          <a:prstGeom prst="rect">
            <a:avLst/>
          </a:prstGeom>
          <a:noFill/>
          <a:ln/>
        </p:spPr>
        <p:txBody>
          <a:bodyPr wrap="square" rtlCol="0" anchor="ctr"/>
          <a:lstStyle/>
          <a:p>
            <a:pPr marL="342900" indent="-342900">
              <a:lnSpc>
                <a:spcPct val="120000"/>
              </a:lnSpc>
              <a:spcAft>
                <a:spcPts val="400"/>
              </a:spcAft>
              <a:buSzPct val="100000"/>
              <a:buChar char="—"/>
            </a:pPr>
            <a:r>
              <a:rPr lang="en-US" sz="1050" dirty="0">
                <a:solidFill>
                  <a:srgbClr val="1C1B19"/>
                </a:solidFill>
                <a:latin typeface="Calibri" pitchFamily="34" charset="0"/>
                <a:ea typeface="Calibri" pitchFamily="34" charset="-122"/>
                <a:cs typeface="Calibri" pitchFamily="34" charset="-120"/>
              </a:rPr>
              <a:t>Refer a friend — 5 points</a:t>
            </a:r>
            <a:endParaRPr lang="en-US" sz="1050" dirty="0"/>
          </a:p>
          <a:p>
            <a:pPr marL="342900" indent="-342900">
              <a:lnSpc>
                <a:spcPct val="120000"/>
              </a:lnSpc>
              <a:spcAft>
                <a:spcPts val="400"/>
              </a:spcAft>
              <a:buSzPct val="100000"/>
              <a:buChar char="—"/>
            </a:pPr>
            <a:r>
              <a:rPr lang="en-US" sz="1050" dirty="0">
                <a:solidFill>
                  <a:srgbClr val="1C1B19"/>
                </a:solidFill>
                <a:latin typeface="Calibri" pitchFamily="34" charset="0"/>
                <a:ea typeface="Calibri" pitchFamily="34" charset="-122"/>
                <a:cs typeface="Calibri" pitchFamily="34" charset="-120"/>
              </a:rPr>
              <a:t>Every spa visit — 10 points</a:t>
            </a:r>
            <a:endParaRPr lang="en-US" sz="1050" dirty="0"/>
          </a:p>
          <a:p>
            <a:pPr marL="342900" indent="-342900">
              <a:lnSpc>
                <a:spcPct val="120000"/>
              </a:lnSpc>
              <a:spcAft>
                <a:spcPts val="400"/>
              </a:spcAft>
              <a:buSzPct val="100000"/>
              <a:buChar char="—"/>
            </a:pPr>
            <a:r>
              <a:rPr lang="en-US" sz="1050" dirty="0">
                <a:solidFill>
                  <a:srgbClr val="1C1B19"/>
                </a:solidFill>
                <a:latin typeface="Calibri" pitchFamily="34" charset="0"/>
                <a:ea typeface="Calibri" pitchFamily="34" charset="-122"/>
                <a:cs typeface="Calibri" pitchFamily="34" charset="-120"/>
              </a:rPr>
              <a:t>Complete the guest survey — 2 points</a:t>
            </a:r>
            <a:endParaRPr lang="en-US" sz="1050" dirty="0"/>
          </a:p>
          <a:p>
            <a:pPr marL="342900" indent="-342900">
              <a:lnSpc>
                <a:spcPct val="120000"/>
              </a:lnSpc>
              <a:spcAft>
                <a:spcPts val="400"/>
              </a:spcAft>
              <a:buSzPct val="100000"/>
              <a:buChar char="—"/>
            </a:pPr>
            <a:r>
              <a:rPr lang="en-US" sz="1050" dirty="0">
                <a:solidFill>
                  <a:srgbClr val="1C1B19"/>
                </a:solidFill>
                <a:latin typeface="Calibri" pitchFamily="34" charset="0"/>
                <a:ea typeface="Calibri" pitchFamily="34" charset="-122"/>
                <a:cs typeface="Calibri" pitchFamily="34" charset="-120"/>
              </a:rPr>
              <a:t>Every meal purchased — 10 points</a:t>
            </a:r>
            <a:endParaRPr lang="en-US" sz="1050" dirty="0"/>
          </a:p>
          <a:p>
            <a:pPr marL="342900" indent="-342900">
              <a:lnSpc>
                <a:spcPct val="120000"/>
              </a:lnSpc>
              <a:spcAft>
                <a:spcPts val="400"/>
              </a:spcAft>
              <a:buSzPct val="100000"/>
              <a:buChar char="—"/>
            </a:pPr>
            <a:r>
              <a:rPr lang="en-US" sz="1050" dirty="0">
                <a:solidFill>
                  <a:srgbClr val="1C1B19"/>
                </a:solidFill>
                <a:latin typeface="Calibri" pitchFamily="34" charset="0"/>
                <a:ea typeface="Calibri" pitchFamily="34" charset="-122"/>
                <a:cs typeface="Calibri" pitchFamily="34" charset="-120"/>
              </a:rPr>
              <a:t>Share a post tagging Alba — 5 points</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2026-07-26T05:52:28Z</dcterms:created>
  <dcterms:modified xsi:type="dcterms:W3CDTF">2026-07-26T05:52:28Z</dcterms:modified>
</cp:coreProperties>
</file>